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76" r:id="rId2"/>
    <p:sldId id="277" r:id="rId3"/>
    <p:sldId id="279" r:id="rId4"/>
    <p:sldId id="291" r:id="rId5"/>
    <p:sldId id="280" r:id="rId6"/>
    <p:sldId id="269" r:id="rId7"/>
    <p:sldId id="268" r:id="rId8"/>
    <p:sldId id="270" r:id="rId9"/>
    <p:sldId id="271" r:id="rId10"/>
    <p:sldId id="273" r:id="rId11"/>
    <p:sldId id="272" r:id="rId12"/>
    <p:sldId id="281" r:id="rId13"/>
    <p:sldId id="282" r:id="rId14"/>
    <p:sldId id="284" r:id="rId15"/>
    <p:sldId id="285" r:id="rId16"/>
    <p:sldId id="292" r:id="rId17"/>
    <p:sldId id="288" r:id="rId18"/>
    <p:sldId id="289" r:id="rId19"/>
    <p:sldId id="290" r:id="rId20"/>
    <p:sldId id="286" r:id="rId21"/>
    <p:sldId id="287" r:id="rId22"/>
    <p:sldId id="275" r:id="rId23"/>
  </p:sldIdLst>
  <p:sldSz cx="9144000" cy="6858000" type="screen4x3"/>
  <p:notesSz cx="10018713" cy="68881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22727" autoAdjust="0"/>
    <p:restoredTop sz="94660" autoAdjust="0"/>
  </p:normalViewPr>
  <p:slideViewPr>
    <p:cSldViewPr snapToGrid="0">
      <p:cViewPr varScale="1">
        <p:scale>
          <a:sx n="114" d="100"/>
          <a:sy n="114" d="100"/>
        </p:scale>
        <p:origin x="1116" y="84"/>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125" d="100"/>
          <a:sy n="125" d="100"/>
        </p:scale>
        <p:origin x="215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7D9AB2A8-ED9A-48A6-B0E7-12C30957D7BB}"/>
              </a:ext>
            </a:extLst>
          </p:cNvPr>
          <p:cNvSpPr>
            <a:spLocks noGrp="1"/>
          </p:cNvSpPr>
          <p:nvPr>
            <p:ph type="hdr" sz="quarter"/>
          </p:nvPr>
        </p:nvSpPr>
        <p:spPr>
          <a:xfrm>
            <a:off x="4" y="1"/>
            <a:ext cx="4341443" cy="345605"/>
          </a:xfrm>
          <a:prstGeom prst="rect">
            <a:avLst/>
          </a:prstGeom>
        </p:spPr>
        <p:txBody>
          <a:bodyPr vert="horz" lIns="96597" tIns="48299" rIns="96597" bIns="48299" rtlCol="0"/>
          <a:lstStyle>
            <a:lvl1pPr algn="l">
              <a:defRPr sz="1300"/>
            </a:lvl1pPr>
          </a:lstStyle>
          <a:p>
            <a:endParaRPr kumimoji="1" lang="ja-JP" altLang="en-US"/>
          </a:p>
        </p:txBody>
      </p:sp>
      <p:sp>
        <p:nvSpPr>
          <p:cNvPr id="3" name="日付プレースホルダー 2">
            <a:extLst>
              <a:ext uri="{FF2B5EF4-FFF2-40B4-BE49-F238E27FC236}">
                <a16:creationId xmlns:a16="http://schemas.microsoft.com/office/drawing/2014/main" id="{2B4B5172-7B6A-4AF7-9B65-B7516449C89F}"/>
              </a:ext>
            </a:extLst>
          </p:cNvPr>
          <p:cNvSpPr>
            <a:spLocks noGrp="1"/>
          </p:cNvSpPr>
          <p:nvPr>
            <p:ph type="dt" sz="quarter" idx="1"/>
          </p:nvPr>
        </p:nvSpPr>
        <p:spPr>
          <a:xfrm>
            <a:off x="5674955" y="1"/>
            <a:ext cx="4341443" cy="345605"/>
          </a:xfrm>
          <a:prstGeom prst="rect">
            <a:avLst/>
          </a:prstGeom>
        </p:spPr>
        <p:txBody>
          <a:bodyPr vert="horz" lIns="96597" tIns="48299" rIns="96597" bIns="48299" rtlCol="0"/>
          <a:lstStyle>
            <a:lvl1pPr algn="r">
              <a:defRPr sz="1300"/>
            </a:lvl1pPr>
          </a:lstStyle>
          <a:p>
            <a:fld id="{31BEF25E-2010-41C1-9BA2-C9C589C256B9}" type="datetimeFigureOut">
              <a:rPr kumimoji="1" lang="ja-JP" altLang="en-US" smtClean="0"/>
              <a:t>2023/12/1</a:t>
            </a:fld>
            <a:endParaRPr kumimoji="1" lang="ja-JP" altLang="en-US"/>
          </a:p>
        </p:txBody>
      </p:sp>
      <p:sp>
        <p:nvSpPr>
          <p:cNvPr id="4" name="フッター プレースホルダー 3">
            <a:extLst>
              <a:ext uri="{FF2B5EF4-FFF2-40B4-BE49-F238E27FC236}">
                <a16:creationId xmlns:a16="http://schemas.microsoft.com/office/drawing/2014/main" id="{218D23B9-88DF-49A4-8521-6782D4802E52}"/>
              </a:ext>
            </a:extLst>
          </p:cNvPr>
          <p:cNvSpPr>
            <a:spLocks noGrp="1"/>
          </p:cNvSpPr>
          <p:nvPr>
            <p:ph type="ftr" sz="quarter" idx="2"/>
          </p:nvPr>
        </p:nvSpPr>
        <p:spPr>
          <a:xfrm>
            <a:off x="4" y="6542561"/>
            <a:ext cx="4341443" cy="345603"/>
          </a:xfrm>
          <a:prstGeom prst="rect">
            <a:avLst/>
          </a:prstGeom>
        </p:spPr>
        <p:txBody>
          <a:bodyPr vert="horz" lIns="96597" tIns="48299" rIns="96597" bIns="48299" rtlCol="0" anchor="b"/>
          <a:lstStyle>
            <a:lvl1pPr algn="l">
              <a:defRPr sz="1300"/>
            </a:lvl1pPr>
          </a:lstStyle>
          <a:p>
            <a:endParaRPr kumimoji="1" lang="ja-JP" altLang="en-US"/>
          </a:p>
        </p:txBody>
      </p:sp>
      <p:sp>
        <p:nvSpPr>
          <p:cNvPr id="5" name="スライド番号プレースホルダー 4">
            <a:extLst>
              <a:ext uri="{FF2B5EF4-FFF2-40B4-BE49-F238E27FC236}">
                <a16:creationId xmlns:a16="http://schemas.microsoft.com/office/drawing/2014/main" id="{859634A9-AD4E-4CA0-B7E7-8C6999420FAE}"/>
              </a:ext>
            </a:extLst>
          </p:cNvPr>
          <p:cNvSpPr>
            <a:spLocks noGrp="1"/>
          </p:cNvSpPr>
          <p:nvPr>
            <p:ph type="sldNum" sz="quarter" idx="3"/>
          </p:nvPr>
        </p:nvSpPr>
        <p:spPr>
          <a:xfrm>
            <a:off x="5674955" y="6542561"/>
            <a:ext cx="4341443" cy="345603"/>
          </a:xfrm>
          <a:prstGeom prst="rect">
            <a:avLst/>
          </a:prstGeom>
        </p:spPr>
        <p:txBody>
          <a:bodyPr vert="horz" lIns="96597" tIns="48299" rIns="96597" bIns="48299" rtlCol="0" anchor="b"/>
          <a:lstStyle>
            <a:lvl1pPr algn="r">
              <a:defRPr sz="1300"/>
            </a:lvl1pPr>
          </a:lstStyle>
          <a:p>
            <a:fld id="{CD180FAA-6E9B-4396-8443-06CE7DBC51F8}" type="slidenum">
              <a:rPr kumimoji="1" lang="ja-JP" altLang="en-US" smtClean="0"/>
              <a:t>‹#›</a:t>
            </a:fld>
            <a:endParaRPr kumimoji="1" lang="ja-JP" altLang="en-US"/>
          </a:p>
        </p:txBody>
      </p:sp>
    </p:spTree>
    <p:extLst>
      <p:ext uri="{BB962C8B-B14F-4D97-AF65-F5344CB8AC3E}">
        <p14:creationId xmlns:p14="http://schemas.microsoft.com/office/powerpoint/2010/main" val="1802783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1"/>
            <a:ext cx="4341443" cy="345605"/>
          </a:xfrm>
          <a:prstGeom prst="rect">
            <a:avLst/>
          </a:prstGeom>
        </p:spPr>
        <p:txBody>
          <a:bodyPr vert="horz" lIns="96597" tIns="48299" rIns="96597" bIns="48299" rtlCol="0"/>
          <a:lstStyle>
            <a:lvl1pPr algn="l">
              <a:defRPr sz="1300"/>
            </a:lvl1pPr>
          </a:lstStyle>
          <a:p>
            <a:endParaRPr kumimoji="1" lang="ja-JP" altLang="en-US"/>
          </a:p>
        </p:txBody>
      </p:sp>
      <p:sp>
        <p:nvSpPr>
          <p:cNvPr id="3" name="日付プレースホルダー 2"/>
          <p:cNvSpPr>
            <a:spLocks noGrp="1"/>
          </p:cNvSpPr>
          <p:nvPr>
            <p:ph type="dt" idx="1"/>
          </p:nvPr>
        </p:nvSpPr>
        <p:spPr>
          <a:xfrm>
            <a:off x="5674955" y="1"/>
            <a:ext cx="4341443" cy="345605"/>
          </a:xfrm>
          <a:prstGeom prst="rect">
            <a:avLst/>
          </a:prstGeom>
        </p:spPr>
        <p:txBody>
          <a:bodyPr vert="horz" lIns="96597" tIns="48299" rIns="96597" bIns="48299" rtlCol="0"/>
          <a:lstStyle>
            <a:lvl1pPr algn="r">
              <a:defRPr sz="1300"/>
            </a:lvl1pPr>
          </a:lstStyle>
          <a:p>
            <a:fld id="{C1C5C678-FCD7-41C3-B75C-1DB6FAA855CC}" type="datetimeFigureOut">
              <a:rPr kumimoji="1" lang="ja-JP" altLang="en-US" smtClean="0"/>
              <a:t>2023/12/1</a:t>
            </a:fld>
            <a:endParaRPr kumimoji="1" lang="ja-JP" altLang="en-US"/>
          </a:p>
        </p:txBody>
      </p:sp>
      <p:sp>
        <p:nvSpPr>
          <p:cNvPr id="4" name="スライド イメージ プレースホルダー 3"/>
          <p:cNvSpPr>
            <a:spLocks noGrp="1" noRot="1" noChangeAspect="1"/>
          </p:cNvSpPr>
          <p:nvPr>
            <p:ph type="sldImg" idx="2"/>
          </p:nvPr>
        </p:nvSpPr>
        <p:spPr>
          <a:xfrm>
            <a:off x="3459163" y="860425"/>
            <a:ext cx="3100387" cy="2325688"/>
          </a:xfrm>
          <a:prstGeom prst="rect">
            <a:avLst/>
          </a:prstGeom>
          <a:noFill/>
          <a:ln w="12700">
            <a:solidFill>
              <a:prstClr val="black"/>
            </a:solidFill>
          </a:ln>
        </p:spPr>
        <p:txBody>
          <a:bodyPr vert="horz" lIns="96597" tIns="48299" rIns="96597" bIns="48299" rtlCol="0" anchor="ctr"/>
          <a:lstStyle/>
          <a:p>
            <a:endParaRPr lang="ja-JP" altLang="en-US"/>
          </a:p>
        </p:txBody>
      </p:sp>
      <p:sp>
        <p:nvSpPr>
          <p:cNvPr id="5" name="ノート プレースホルダー 4"/>
          <p:cNvSpPr>
            <a:spLocks noGrp="1"/>
          </p:cNvSpPr>
          <p:nvPr>
            <p:ph type="body" sz="quarter" idx="3"/>
          </p:nvPr>
        </p:nvSpPr>
        <p:spPr>
          <a:xfrm>
            <a:off x="1001872" y="3314929"/>
            <a:ext cx="8014970" cy="2712214"/>
          </a:xfrm>
          <a:prstGeom prst="rect">
            <a:avLst/>
          </a:prstGeom>
        </p:spPr>
        <p:txBody>
          <a:bodyPr vert="horz" lIns="96597" tIns="48299" rIns="96597" bIns="4829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4" y="6542561"/>
            <a:ext cx="4341443" cy="345603"/>
          </a:xfrm>
          <a:prstGeom prst="rect">
            <a:avLst/>
          </a:prstGeom>
        </p:spPr>
        <p:txBody>
          <a:bodyPr vert="horz" lIns="96597" tIns="48299" rIns="96597" bIns="48299"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5674955" y="6542561"/>
            <a:ext cx="4341443" cy="345603"/>
          </a:xfrm>
          <a:prstGeom prst="rect">
            <a:avLst/>
          </a:prstGeom>
        </p:spPr>
        <p:txBody>
          <a:bodyPr vert="horz" lIns="96597" tIns="48299" rIns="96597" bIns="48299" rtlCol="0" anchor="b"/>
          <a:lstStyle>
            <a:lvl1pPr algn="r">
              <a:defRPr sz="1300"/>
            </a:lvl1pPr>
          </a:lstStyle>
          <a:p>
            <a:fld id="{BAEAE372-A19B-4979-B306-359066AA5B9A}" type="slidenum">
              <a:rPr kumimoji="1" lang="ja-JP" altLang="en-US" smtClean="0"/>
              <a:t>‹#›</a:t>
            </a:fld>
            <a:endParaRPr kumimoji="1" lang="ja-JP" altLang="en-US"/>
          </a:p>
        </p:txBody>
      </p:sp>
    </p:spTree>
    <p:extLst>
      <p:ext uri="{BB962C8B-B14F-4D97-AF65-F5344CB8AC3E}">
        <p14:creationId xmlns:p14="http://schemas.microsoft.com/office/powerpoint/2010/main" val="16234372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kern="100" dirty="0">
                <a:effectLst/>
                <a:latin typeface="游明朝" panose="02020400000000000000" pitchFamily="18" charset="-128"/>
                <a:ea typeface="ＭＳ Ｐ明朝" panose="02020600040205080304" pitchFamily="18" charset="-128"/>
                <a:cs typeface="Times New Roman" panose="02020603050405020304" pitchFamily="18" charset="0"/>
              </a:rPr>
              <a:t>こんにちは皆さん、交付金の事務処理</a:t>
            </a:r>
            <a:r>
              <a:rPr lang="ja-JP" altLang="en-US" kern="100" dirty="0">
                <a:effectLst/>
                <a:latin typeface="游明朝" panose="02020400000000000000" pitchFamily="18" charset="-128"/>
                <a:ea typeface="ＭＳ Ｐ明朝" panose="02020600040205080304" pitchFamily="18" charset="-128"/>
                <a:cs typeface="Times New Roman" panose="02020603050405020304" pitchFamily="18" charset="0"/>
              </a:rPr>
              <a:t>、</a:t>
            </a:r>
            <a:r>
              <a:rPr lang="en-US" altLang="ja-JP" kern="100" dirty="0">
                <a:effectLst/>
                <a:latin typeface="游明朝" panose="02020400000000000000" pitchFamily="18" charset="-128"/>
                <a:ea typeface="ＭＳ Ｐ明朝" panose="02020600040205080304" pitchFamily="18" charset="-128"/>
                <a:cs typeface="Times New Roman" panose="02020603050405020304" pitchFamily="18" charset="0"/>
              </a:rPr>
              <a:t>『</a:t>
            </a:r>
            <a:r>
              <a:rPr lang="ja-JP" altLang="ja-JP" kern="100" dirty="0">
                <a:effectLst/>
                <a:latin typeface="游明朝" panose="02020400000000000000" pitchFamily="18" charset="-128"/>
                <a:ea typeface="ＭＳ Ｐ明朝" panose="02020600040205080304" pitchFamily="18" charset="-128"/>
                <a:cs typeface="Times New Roman" panose="02020603050405020304" pitchFamily="18" charset="0"/>
              </a:rPr>
              <a:t>報告書</a:t>
            </a:r>
            <a:r>
              <a:rPr lang="en-US" altLang="ja-JP" kern="100" dirty="0">
                <a:effectLst/>
                <a:latin typeface="游明朝" panose="02020400000000000000" pitchFamily="18" charset="-128"/>
                <a:ea typeface="ＭＳ Ｐ明朝" panose="02020600040205080304" pitchFamily="18" charset="-128"/>
                <a:cs typeface="Times New Roman" panose="02020603050405020304" pitchFamily="18" charset="0"/>
              </a:rPr>
              <a:t>』</a:t>
            </a:r>
            <a:r>
              <a:rPr lang="ja-JP" altLang="ja-JP" kern="100" dirty="0">
                <a:effectLst/>
                <a:latin typeface="游明朝" panose="02020400000000000000" pitchFamily="18" charset="-128"/>
                <a:ea typeface="ＭＳ Ｐ明朝" panose="02020600040205080304" pitchFamily="18" charset="-128"/>
                <a:cs typeface="Times New Roman" panose="02020603050405020304" pitchFamily="18" charset="0"/>
              </a:rPr>
              <a:t>とか面倒ですよね。</a:t>
            </a:r>
            <a:endParaRPr lang="ja-JP" altLang="ja-JP"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kern="100" dirty="0">
                <a:effectLst/>
                <a:latin typeface="游明朝" panose="02020400000000000000" pitchFamily="18" charset="-128"/>
                <a:ea typeface="ＭＳ Ｐ明朝" panose="02020600040205080304" pitchFamily="18" charset="-128"/>
                <a:cs typeface="Times New Roman" panose="02020603050405020304" pitchFamily="18" charset="0"/>
              </a:rPr>
              <a:t>パソコンのソフトを導入すると、とても楽になりますよ。</a:t>
            </a:r>
            <a:endParaRPr lang="ja-JP" altLang="ja-JP"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kern="100" dirty="0">
                <a:effectLst/>
                <a:latin typeface="ＭＳ Ｐ明朝" panose="02020600040205080304" pitchFamily="18" charset="-128"/>
                <a:ea typeface="游明朝" panose="02020400000000000000" pitchFamily="18" charset="-128"/>
                <a:cs typeface="Times New Roman" panose="02020603050405020304" pitchFamily="18" charset="0"/>
              </a:rPr>
              <a:t> </a:t>
            </a:r>
            <a:endParaRPr lang="ja-JP" altLang="ja-JP"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kern="100" dirty="0">
                <a:effectLst/>
                <a:latin typeface="游明朝" panose="02020400000000000000" pitchFamily="18" charset="-128"/>
                <a:ea typeface="ＭＳ Ｐ明朝" panose="02020600040205080304" pitchFamily="18" charset="-128"/>
                <a:cs typeface="Times New Roman" panose="02020603050405020304" pitchFamily="18" charset="0"/>
              </a:rPr>
              <a:t>それではこれから、事務支援ソフト『田園クラブ』の紹介をさせて頂きます。</a:t>
            </a:r>
            <a:endParaRPr lang="ja-JP" altLang="ja-JP"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1</a:t>
            </a:fld>
            <a:endParaRPr kumimoji="1" lang="ja-JP" altLang="en-US"/>
          </a:p>
        </p:txBody>
      </p:sp>
    </p:spTree>
    <p:extLst>
      <p:ext uri="{BB962C8B-B14F-4D97-AF65-F5344CB8AC3E}">
        <p14:creationId xmlns:p14="http://schemas.microsoft.com/office/powerpoint/2010/main" val="1697086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四</a:t>
            </a:r>
            <a:r>
              <a:rPr kumimoji="1" lang="ja-JP" altLang="en-US" dirty="0"/>
              <a:t>番目に草刈りや泥上げなどの活動の内容を</a:t>
            </a:r>
            <a:r>
              <a:rPr lang="ja-JP" altLang="en-US" dirty="0"/>
              <a:t>マウスで</a:t>
            </a:r>
            <a:r>
              <a:rPr kumimoji="1" lang="ja-JP" altLang="en-US" dirty="0"/>
              <a:t>選択します</a:t>
            </a:r>
            <a:endParaRPr kumimoji="1" lang="en-US" altLang="ja-JP"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10</a:t>
            </a:fld>
            <a:endParaRPr kumimoji="1" lang="ja-JP" altLang="en-US"/>
          </a:p>
        </p:txBody>
      </p:sp>
    </p:spTree>
    <p:extLst>
      <p:ext uri="{BB962C8B-B14F-4D97-AF65-F5344CB8AC3E}">
        <p14:creationId xmlns:p14="http://schemas.microsoft.com/office/powerpoint/2010/main" val="4115555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５番目は日当や借上げなどの単価を</a:t>
            </a:r>
            <a:r>
              <a:rPr lang="ja-JP" altLang="en-US" dirty="0"/>
              <a:t>マウスで</a:t>
            </a:r>
            <a:r>
              <a:rPr kumimoji="1" lang="ja-JP" altLang="en-US" dirty="0"/>
              <a:t>選択します。支払いデータは自動的に支払日順に整理されるため入力順番は気にしなくても大丈夫です。</a:t>
            </a:r>
            <a:endParaRPr kumimoji="1" lang="en-US" altLang="ja-JP" dirty="0"/>
          </a:p>
          <a:p>
            <a:endParaRPr lang="en-US" altLang="ja-JP" dirty="0"/>
          </a:p>
          <a:p>
            <a:r>
              <a:rPr kumimoji="1" lang="ja-JP" altLang="en-US" dirty="0"/>
              <a:t>基本的な入力は以上の</a:t>
            </a:r>
            <a:r>
              <a:rPr kumimoji="1" lang="en-US" altLang="ja-JP" dirty="0"/>
              <a:t>5</a:t>
            </a:r>
            <a:r>
              <a:rPr kumimoji="1" lang="ja-JP" altLang="en-US" dirty="0"/>
              <a:t>ステップで完了します</a:t>
            </a:r>
            <a:endParaRPr kumimoji="1" lang="en-US" altLang="ja-JP" dirty="0"/>
          </a:p>
          <a:p>
            <a:r>
              <a:rPr lang="ja-JP" altLang="en-US" dirty="0"/>
              <a:t>しかもすべてマウスで完結します</a:t>
            </a:r>
            <a:endParaRPr lang="en-US" altLang="ja-JP" dirty="0"/>
          </a:p>
          <a:p>
            <a:endParaRPr kumimoji="1" lang="en-US" altLang="ja-JP" dirty="0"/>
          </a:p>
          <a:p>
            <a:r>
              <a:rPr kumimoji="1" lang="en-US" altLang="ja-JP" dirty="0"/>
              <a:t>5</a:t>
            </a:r>
            <a:r>
              <a:rPr kumimoji="1" lang="ja-JP" altLang="en-US" dirty="0"/>
              <a:t>ステップの入力が終わると支払に関係する領収書や集計表が完成しています</a:t>
            </a:r>
            <a:endParaRPr kumimoji="1" lang="en-US" altLang="ja-JP" dirty="0"/>
          </a:p>
          <a:p>
            <a:r>
              <a:rPr lang="ja-JP" altLang="en-US" dirty="0"/>
              <a:t>具体的な出力帳票を見てみましょう</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11</a:t>
            </a:fld>
            <a:endParaRPr kumimoji="1" lang="ja-JP" altLang="en-US"/>
          </a:p>
        </p:txBody>
      </p:sp>
    </p:spTree>
    <p:extLst>
      <p:ext uri="{BB962C8B-B14F-4D97-AF65-F5344CB8AC3E}">
        <p14:creationId xmlns:p14="http://schemas.microsoft.com/office/powerpoint/2010/main" val="1097870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871" y="3314792"/>
            <a:ext cx="8014970" cy="2712214"/>
          </a:xfrm>
        </p:spPr>
        <p:txBody>
          <a:bodyPr/>
          <a:lstStyle/>
          <a:p>
            <a:r>
              <a:rPr kumimoji="1" lang="ja-JP" altLang="en-US" dirty="0"/>
              <a:t>支払に必要な</a:t>
            </a:r>
            <a:r>
              <a:rPr lang="en-US" altLang="ja-JP" dirty="0"/>
              <a:t>【</a:t>
            </a:r>
            <a:r>
              <a:rPr lang="ja-JP" altLang="en-US" dirty="0"/>
              <a:t>参加者名簿兼領収書・構成員別支払集計表</a:t>
            </a:r>
            <a:r>
              <a:rPr lang="en-US" altLang="ja-JP" dirty="0"/>
              <a:t>】</a:t>
            </a:r>
            <a:r>
              <a:rPr kumimoji="1" lang="ja-JP" altLang="en-US" dirty="0"/>
              <a:t>などはすべて</a:t>
            </a:r>
            <a:endParaRPr kumimoji="1" lang="en-US" altLang="ja-JP" dirty="0"/>
          </a:p>
          <a:p>
            <a:r>
              <a:rPr lang="ja-JP" altLang="en-US" dirty="0"/>
              <a:t>①会計処理から作成する書類として</a:t>
            </a:r>
            <a:r>
              <a:rPr kumimoji="1" lang="ja-JP" altLang="en-US" dirty="0"/>
              <a:t>作成することが出来ます。</a:t>
            </a:r>
            <a:endParaRPr kumimoji="1" lang="en-US" altLang="ja-JP" dirty="0"/>
          </a:p>
          <a:p>
            <a:r>
              <a:rPr lang="ja-JP" altLang="en-US" dirty="0"/>
              <a:t>支払いの処理が完了すると</a:t>
            </a:r>
            <a:r>
              <a:rPr lang="en-US" altLang="ja-JP" dirty="0"/>
              <a:t>【</a:t>
            </a:r>
            <a:r>
              <a:rPr lang="ja-JP" altLang="en-US" dirty="0"/>
              <a:t>活動記録・金銭出納簿・実施状況報告書</a:t>
            </a:r>
            <a:r>
              <a:rPr lang="en-US" altLang="ja-JP" dirty="0"/>
              <a:t>】</a:t>
            </a:r>
            <a:r>
              <a:rPr lang="ja-JP" altLang="en-US" dirty="0"/>
              <a:t>など</a:t>
            </a:r>
            <a:r>
              <a:rPr kumimoji="1" lang="ja-JP" altLang="en-US" dirty="0"/>
              <a:t>②何の手間もかけずに完成している報告書が</a:t>
            </a:r>
            <a:r>
              <a:rPr lang="ja-JP" altLang="en-US" dirty="0"/>
              <a:t>出来上がっています。</a:t>
            </a:r>
            <a:endParaRPr lang="en-US" altLang="ja-JP" dirty="0"/>
          </a:p>
          <a:p>
            <a:r>
              <a:rPr kumimoji="1" lang="ja-JP" altLang="en-US" dirty="0"/>
              <a:t>ソフトの操作に慣れてきたら　</a:t>
            </a:r>
            <a:r>
              <a:rPr lang="en-US" altLang="ja-JP" dirty="0"/>
              <a:t>【</a:t>
            </a:r>
            <a:r>
              <a:rPr lang="ja-JP" altLang="en-US" dirty="0"/>
              <a:t>診断記録・活動計画</a:t>
            </a:r>
            <a:r>
              <a:rPr lang="en-US" altLang="ja-JP" dirty="0"/>
              <a:t>】</a:t>
            </a:r>
            <a:r>
              <a:rPr lang="ja-JP" altLang="en-US" dirty="0"/>
              <a:t>などの</a:t>
            </a:r>
            <a:r>
              <a:rPr kumimoji="1" lang="ja-JP" altLang="en-US" dirty="0"/>
              <a:t>③少し手間をかけて作成する書類を作成し申請書から報告書までの一連の書類整備が完了します。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12</a:t>
            </a:fld>
            <a:endParaRPr kumimoji="1" lang="ja-JP" altLang="en-US"/>
          </a:p>
        </p:txBody>
      </p:sp>
    </p:spTree>
    <p:extLst>
      <p:ext uri="{BB962C8B-B14F-4D97-AF65-F5344CB8AC3E}">
        <p14:creationId xmlns:p14="http://schemas.microsoft.com/office/powerpoint/2010/main" val="16832111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871" y="3314792"/>
            <a:ext cx="8014970" cy="2712214"/>
          </a:xfrm>
        </p:spPr>
        <p:txBody>
          <a:bodyPr/>
          <a:lstStyle/>
          <a:p>
            <a:r>
              <a:rPr kumimoji="1" lang="ja-JP" altLang="en-US" dirty="0"/>
              <a:t>次に田園クラブ導入の効果についてご説明いたします</a:t>
            </a:r>
            <a:endParaRPr kumimoji="1" lang="en-US" altLang="ja-JP" dirty="0"/>
          </a:p>
          <a:p>
            <a:r>
              <a:rPr lang="ja-JP" altLang="en-US" dirty="0"/>
              <a:t>田園クラブをお使い頂くことで事務的な重複作業が無くなり、事務作業の省力化とスピードアップが図れます。効率的で正確な事務処理は内外の信頼性を高めることになります。田園クラブ導入の効果は圧倒的だと言えます。</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13</a:t>
            </a:fld>
            <a:endParaRPr kumimoji="1" lang="ja-JP" altLang="en-US"/>
          </a:p>
        </p:txBody>
      </p:sp>
    </p:spTree>
    <p:extLst>
      <p:ext uri="{BB962C8B-B14F-4D97-AF65-F5344CB8AC3E}">
        <p14:creationId xmlns:p14="http://schemas.microsoft.com/office/powerpoint/2010/main" val="9021912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871" y="3314792"/>
            <a:ext cx="8014970" cy="2712214"/>
          </a:xfrm>
        </p:spPr>
        <p:txBody>
          <a:bodyPr/>
          <a:lstStyle/>
          <a:p>
            <a:r>
              <a:rPr kumimoji="1" lang="ja-JP" altLang="en-US" dirty="0">
                <a:latin typeface="ＭＳ Ｐ明朝" panose="02020600040205080304" pitchFamily="18" charset="-128"/>
                <a:ea typeface="ＭＳ Ｐ明朝" panose="02020600040205080304" pitchFamily="18" charset="-128"/>
              </a:rPr>
              <a:t>田園クラブをお使い頂く事で作業が標準化され、事務局や会計役員に集中していた事務的な負荷が大幅に軽減されるため担当者の交代・引継ぎも容易になります。</a:t>
            </a:r>
            <a:endParaRPr kumimoji="1" lang="en-US" altLang="ja-JP" dirty="0">
              <a:latin typeface="ＭＳ Ｐ明朝" panose="02020600040205080304" pitchFamily="18" charset="-128"/>
              <a:ea typeface="ＭＳ Ｐ明朝" panose="02020600040205080304" pitchFamily="18"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14</a:t>
            </a:fld>
            <a:endParaRPr kumimoji="1" lang="ja-JP" altLang="en-US"/>
          </a:p>
        </p:txBody>
      </p:sp>
    </p:spTree>
    <p:extLst>
      <p:ext uri="{BB962C8B-B14F-4D97-AF65-F5344CB8AC3E}">
        <p14:creationId xmlns:p14="http://schemas.microsoft.com/office/powerpoint/2010/main" val="3309686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871" y="3314792"/>
            <a:ext cx="8014970" cy="2712214"/>
          </a:xfrm>
        </p:spPr>
        <p:txBody>
          <a:bodyPr/>
          <a:lstStyle/>
          <a:p>
            <a:pPr algn="just"/>
            <a:r>
              <a:rPr lang="ja-JP" altLang="ja-JP" kern="100" dirty="0">
                <a:effectLst/>
                <a:latin typeface="ＭＳ Ｐ明朝" panose="02020600040205080304" pitchFamily="18" charset="-128"/>
                <a:ea typeface="ＭＳ Ｐ明朝" panose="02020600040205080304" pitchFamily="18" charset="-128"/>
                <a:cs typeface="Times New Roman" panose="02020603050405020304" pitchFamily="18" charset="0"/>
              </a:rPr>
              <a:t>加えて、作業の標準化・マニュアル化は組織の見える化を進め、</a:t>
            </a:r>
          </a:p>
          <a:p>
            <a:pPr algn="just"/>
            <a:r>
              <a:rPr lang="ja-JP" altLang="ja-JP" kern="100" dirty="0">
                <a:effectLst/>
                <a:latin typeface="ＭＳ Ｐ明朝" panose="02020600040205080304" pitchFamily="18" charset="-128"/>
                <a:ea typeface="ＭＳ Ｐ明朝" panose="02020600040205080304" pitchFamily="18" charset="-128"/>
                <a:cs typeface="Times New Roman" panose="02020603050405020304" pitchFamily="18" charset="0"/>
              </a:rPr>
              <a:t>非農業者やご婦人、また若い人らの理解と共感も得易く、持続可能な組織体制の整備を推進することが出来ます。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15</a:t>
            </a:fld>
            <a:endParaRPr kumimoji="1" lang="ja-JP" altLang="en-US"/>
          </a:p>
        </p:txBody>
      </p:sp>
    </p:spTree>
    <p:extLst>
      <p:ext uri="{BB962C8B-B14F-4D97-AF65-F5344CB8AC3E}">
        <p14:creationId xmlns:p14="http://schemas.microsoft.com/office/powerpoint/2010/main" val="3634219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871" y="3314792"/>
            <a:ext cx="8014970" cy="2712214"/>
          </a:xfrm>
        </p:spPr>
        <p:txBody>
          <a:bodyPr/>
          <a:lstStyle/>
          <a:p>
            <a:r>
              <a:rPr kumimoji="1" lang="ja-JP" altLang="en-US" dirty="0"/>
              <a:t>支払に必要な</a:t>
            </a:r>
            <a:r>
              <a:rPr lang="en-US" altLang="ja-JP" dirty="0"/>
              <a:t>【</a:t>
            </a:r>
            <a:r>
              <a:rPr lang="ja-JP" altLang="en-US" dirty="0"/>
              <a:t>参加者名簿兼領収書・構成員別支払集計表</a:t>
            </a:r>
            <a:r>
              <a:rPr lang="en-US" altLang="ja-JP" dirty="0"/>
              <a:t>】</a:t>
            </a:r>
            <a:r>
              <a:rPr kumimoji="1" lang="ja-JP" altLang="en-US" dirty="0"/>
              <a:t>などはすべて</a:t>
            </a:r>
            <a:endParaRPr kumimoji="1" lang="en-US" altLang="ja-JP" dirty="0"/>
          </a:p>
          <a:p>
            <a:r>
              <a:rPr lang="ja-JP" altLang="en-US" dirty="0"/>
              <a:t>①会計処理から作成する書類として</a:t>
            </a:r>
            <a:r>
              <a:rPr kumimoji="1" lang="ja-JP" altLang="en-US" dirty="0"/>
              <a:t>作成することが出来ます。</a:t>
            </a:r>
            <a:endParaRPr kumimoji="1" lang="en-US" altLang="ja-JP" dirty="0"/>
          </a:p>
          <a:p>
            <a:r>
              <a:rPr lang="ja-JP" altLang="en-US" dirty="0"/>
              <a:t>支払いの処理が完了すると</a:t>
            </a:r>
            <a:r>
              <a:rPr lang="en-US" altLang="ja-JP" dirty="0"/>
              <a:t>【</a:t>
            </a:r>
            <a:r>
              <a:rPr lang="ja-JP" altLang="en-US" dirty="0"/>
              <a:t>活動記録・金銭出納簿・実施状況報告書</a:t>
            </a:r>
            <a:r>
              <a:rPr lang="en-US" altLang="ja-JP" dirty="0"/>
              <a:t>】</a:t>
            </a:r>
            <a:r>
              <a:rPr lang="ja-JP" altLang="en-US" dirty="0"/>
              <a:t>など</a:t>
            </a:r>
            <a:r>
              <a:rPr kumimoji="1" lang="ja-JP" altLang="en-US" dirty="0"/>
              <a:t>②何の手間もかけずに完成している報告書が</a:t>
            </a:r>
            <a:r>
              <a:rPr lang="ja-JP" altLang="en-US" dirty="0"/>
              <a:t>出来上がっています。</a:t>
            </a:r>
            <a:endParaRPr lang="en-US" altLang="ja-JP" dirty="0"/>
          </a:p>
          <a:p>
            <a:r>
              <a:rPr kumimoji="1" lang="ja-JP" altLang="en-US" dirty="0"/>
              <a:t>ソフトの操作に慣れてきたら　</a:t>
            </a:r>
            <a:r>
              <a:rPr lang="en-US" altLang="ja-JP" dirty="0"/>
              <a:t>【</a:t>
            </a:r>
            <a:r>
              <a:rPr lang="ja-JP" altLang="en-US" dirty="0"/>
              <a:t>診断記録・活動計画</a:t>
            </a:r>
            <a:r>
              <a:rPr lang="en-US" altLang="ja-JP" dirty="0"/>
              <a:t>】</a:t>
            </a:r>
            <a:r>
              <a:rPr lang="ja-JP" altLang="en-US" dirty="0"/>
              <a:t>などの</a:t>
            </a:r>
            <a:r>
              <a:rPr kumimoji="1" lang="ja-JP" altLang="en-US" dirty="0"/>
              <a:t>③少し手間をかけて作成する書類を作成し申請書から報告書までの一連の書類整備が完了します。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16</a:t>
            </a:fld>
            <a:endParaRPr kumimoji="1" lang="ja-JP" altLang="en-US"/>
          </a:p>
        </p:txBody>
      </p:sp>
    </p:spTree>
    <p:extLst>
      <p:ext uri="{BB962C8B-B14F-4D97-AF65-F5344CB8AC3E}">
        <p14:creationId xmlns:p14="http://schemas.microsoft.com/office/powerpoint/2010/main" val="1138492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ここからは、実際に宮城県内で稼働している活動組織版の</a:t>
            </a:r>
            <a:r>
              <a:rPr lang="en-US" altLang="ja-JP" dirty="0"/>
              <a:t>3</a:t>
            </a:r>
            <a:r>
              <a:rPr lang="ja-JP" altLang="en-US" dirty="0"/>
              <a:t>つの稼働パターンについてご紹介いたします。</a:t>
            </a:r>
            <a:endParaRPr lang="en-US" altLang="ja-JP" dirty="0"/>
          </a:p>
          <a:p>
            <a:endParaRPr lang="en-US" altLang="ja-JP" dirty="0"/>
          </a:p>
          <a:p>
            <a:r>
              <a:rPr lang="ja-JP" altLang="en-US" dirty="0"/>
              <a:t>最初は、</a:t>
            </a:r>
            <a:r>
              <a:rPr lang="en-US" altLang="ja-JP" dirty="0"/>
              <a:t>1</a:t>
            </a:r>
            <a:r>
              <a:rPr lang="ja-JP" altLang="en-US" dirty="0"/>
              <a:t>台のパソコンで支払い事務及び報告書作成事務を行う最も基本的な</a:t>
            </a:r>
            <a:endParaRPr lang="en-US" altLang="ja-JP" dirty="0"/>
          </a:p>
          <a:p>
            <a:r>
              <a:rPr lang="ja-JP" altLang="en-US" dirty="0"/>
              <a:t>パターンです。</a:t>
            </a:r>
            <a:endParaRPr lang="en-US" altLang="ja-JP" dirty="0"/>
          </a:p>
          <a:p>
            <a:endParaRPr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17</a:t>
            </a:fld>
            <a:endParaRPr kumimoji="1" lang="ja-JP" altLang="en-US"/>
          </a:p>
        </p:txBody>
      </p:sp>
    </p:spTree>
    <p:extLst>
      <p:ext uri="{BB962C8B-B14F-4D97-AF65-F5344CB8AC3E}">
        <p14:creationId xmlns:p14="http://schemas.microsoft.com/office/powerpoint/2010/main" val="23508950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334108" y="3314929"/>
            <a:ext cx="6356838" cy="2712214"/>
          </a:xfrm>
        </p:spPr>
        <p:txBody>
          <a:bodyPr/>
          <a:lstStyle/>
          <a:p>
            <a:r>
              <a:rPr kumimoji="1" lang="ja-JP" altLang="en-US" dirty="0"/>
              <a:t>次は、活動記録用のパソコンと会計処理用のパソコン</a:t>
            </a:r>
            <a:r>
              <a:rPr kumimoji="1" lang="en-US" altLang="ja-JP" dirty="0"/>
              <a:t>2</a:t>
            </a:r>
            <a:r>
              <a:rPr kumimoji="1" lang="ja-JP" altLang="en-US" dirty="0"/>
              <a:t>台で連携するパターンです。</a:t>
            </a:r>
            <a:endParaRPr kumimoji="1" lang="en-US" altLang="ja-JP" dirty="0"/>
          </a:p>
          <a:p>
            <a:r>
              <a:rPr kumimoji="1" lang="ja-JP" altLang="en-US" dirty="0"/>
              <a:t>先に活動記録用のパソコンに活動の内容を入力して頂き、</a:t>
            </a:r>
            <a:r>
              <a:rPr kumimoji="1" lang="en-US" altLang="ja-JP" dirty="0"/>
              <a:t>USB</a:t>
            </a:r>
            <a:r>
              <a:rPr kumimoji="1" lang="ja-JP" altLang="en-US" dirty="0"/>
              <a:t>メモリーやクラウド</a:t>
            </a:r>
            <a:endParaRPr kumimoji="1" lang="en-US" altLang="ja-JP" dirty="0"/>
          </a:p>
          <a:p>
            <a:r>
              <a:rPr kumimoji="1" lang="ja-JP" altLang="en-US" dirty="0"/>
              <a:t>を利用して会計処理のパソコンとデータ共有を行います。</a:t>
            </a:r>
            <a:endParaRPr kumimoji="1" lang="en-US" altLang="ja-JP" dirty="0"/>
          </a:p>
          <a:p>
            <a:endParaRPr lang="en-US" altLang="ja-JP" dirty="0"/>
          </a:p>
          <a:p>
            <a:r>
              <a:rPr kumimoji="1" lang="ja-JP" altLang="en-US" dirty="0"/>
              <a:t>会計処理のパソコンでは、支払日の確定後に、支払準備を行います。</a:t>
            </a:r>
            <a:endParaRPr kumimoji="1" lang="en-US" altLang="ja-JP" dirty="0"/>
          </a:p>
          <a:p>
            <a:endParaRPr kumimoji="1" lang="en-US" altLang="ja-JP" dirty="0"/>
          </a:p>
          <a:p>
            <a:r>
              <a:rPr kumimoji="1" lang="ja-JP" altLang="en-US" dirty="0"/>
              <a:t>活動記録用のパソコンでは年度末に市町村報告用の書類と、総会のための活動報告、決算書の作成を行います。</a:t>
            </a:r>
            <a:endParaRPr kumimoji="1" lang="en-US" altLang="ja-JP"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18</a:t>
            </a:fld>
            <a:endParaRPr kumimoji="1" lang="ja-JP" altLang="en-US"/>
          </a:p>
        </p:txBody>
      </p:sp>
    </p:spTree>
    <p:extLst>
      <p:ext uri="{BB962C8B-B14F-4D97-AF65-F5344CB8AC3E}">
        <p14:creationId xmlns:p14="http://schemas.microsoft.com/office/powerpoint/2010/main" val="41215552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三番目に、規模の大きな組織の場合は活動の記録を活動班のパソコンで入力して頂き、データを</a:t>
            </a:r>
            <a:r>
              <a:rPr kumimoji="1" lang="en-US" altLang="ja-JP" dirty="0"/>
              <a:t>USB</a:t>
            </a:r>
            <a:r>
              <a:rPr kumimoji="1" lang="ja-JP" altLang="en-US" dirty="0"/>
              <a:t>メモリーやクラウドを利用して事務局のパソコンに集約します。支払処理、報告書の作成及び総会資料の作成は事務局のパソコンで行います。</a:t>
            </a:r>
            <a:endParaRPr kumimoji="1" lang="en-US" altLang="ja-JP" dirty="0"/>
          </a:p>
          <a:p>
            <a:endParaRPr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19</a:t>
            </a:fld>
            <a:endParaRPr kumimoji="1" lang="ja-JP" altLang="en-US"/>
          </a:p>
        </p:txBody>
      </p:sp>
    </p:spTree>
    <p:extLst>
      <p:ext uri="{BB962C8B-B14F-4D97-AF65-F5344CB8AC3E}">
        <p14:creationId xmlns:p14="http://schemas.microsoft.com/office/powerpoint/2010/main" val="367991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871" y="3314792"/>
            <a:ext cx="8014970" cy="2712214"/>
          </a:xfrm>
        </p:spPr>
        <p:txBody>
          <a:bodyPr/>
          <a:lstStyle/>
          <a:p>
            <a:r>
              <a:rPr kumimoji="1" lang="ja-JP" altLang="en-US" dirty="0"/>
              <a:t>事務支援ソフト「田園クラブ」は入力が簡単で、分かり易く、使いやすい多面的機能交付金事務支援専用のソフトです。パソコン初心者の方でも簡単に使いこなせるソフトです。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2</a:t>
            </a:fld>
            <a:endParaRPr kumimoji="1" lang="ja-JP" altLang="en-US"/>
          </a:p>
        </p:txBody>
      </p:sp>
    </p:spTree>
    <p:extLst>
      <p:ext uri="{BB962C8B-B14F-4D97-AF65-F5344CB8AC3E}">
        <p14:creationId xmlns:p14="http://schemas.microsoft.com/office/powerpoint/2010/main" val="4652655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871" y="3314792"/>
            <a:ext cx="8014970" cy="2712214"/>
          </a:xfrm>
        </p:spPr>
        <p:txBody>
          <a:bodyPr/>
          <a:lstStyle/>
          <a:p>
            <a:r>
              <a:rPr kumimoji="1" lang="ja-JP" altLang="en-US" dirty="0"/>
              <a:t>「田園クラブ」は平成</a:t>
            </a:r>
            <a:r>
              <a:rPr kumimoji="1" lang="en-US" altLang="ja-JP" dirty="0"/>
              <a:t>18</a:t>
            </a:r>
            <a:r>
              <a:rPr kumimoji="1" lang="ja-JP" altLang="en-US" dirty="0"/>
              <a:t>年に開発を終え、制度の前身「農地。水。環境保全向上対策」が始まった平成</a:t>
            </a:r>
            <a:r>
              <a:rPr kumimoji="1" lang="en-US" altLang="ja-JP" dirty="0"/>
              <a:t>19</a:t>
            </a:r>
            <a:r>
              <a:rPr kumimoji="1" lang="ja-JP" altLang="en-US" dirty="0"/>
              <a:t>年から稼働しています。以来</a:t>
            </a:r>
            <a:r>
              <a:rPr kumimoji="1" lang="en-US" altLang="ja-JP" dirty="0"/>
              <a:t>16</a:t>
            </a:r>
            <a:r>
              <a:rPr kumimoji="1" lang="ja-JP" altLang="en-US" dirty="0"/>
              <a:t>年間ご利用頂き、毎年毎年ご利用者も増え高い評価を頂いております。</a:t>
            </a:r>
            <a:endParaRPr kumimoji="1" lang="en-US" altLang="ja-JP" dirty="0"/>
          </a:p>
          <a:p>
            <a:endParaRPr lang="en-US" altLang="ja-JP" dirty="0"/>
          </a:p>
          <a:p>
            <a:r>
              <a:rPr kumimoji="1" lang="ja-JP" altLang="en-US" dirty="0"/>
              <a:t>開発元の株式会社アーバンシンクは昭和６１年に創業し、平成元年に株式会社として設立しました。自治体や公営企業の会計処理を得意としています。</a:t>
            </a:r>
            <a:endParaRPr kumimoji="1" lang="en-US" altLang="ja-JP" dirty="0"/>
          </a:p>
          <a:p>
            <a:r>
              <a:rPr lang="ja-JP" altLang="en-US" dirty="0"/>
              <a:t>田園クラブの契約は２０２２年度上半期５０組織以上の実績があります。</a:t>
            </a:r>
            <a:endParaRPr lang="en-US" altLang="ja-JP" dirty="0"/>
          </a:p>
          <a:p>
            <a:endParaRPr lang="en-US" altLang="ja-JP" dirty="0"/>
          </a:p>
          <a:p>
            <a:r>
              <a:rPr kumimoji="1" lang="ja-JP" altLang="en-US" dirty="0"/>
              <a:t>宮城県でもたくさんのご利用を頂いており、登米市や大崎市・涌谷町では大きな広域組織でもご利用頂いております。</a:t>
            </a:r>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20</a:t>
            </a:fld>
            <a:endParaRPr kumimoji="1" lang="ja-JP" altLang="en-US"/>
          </a:p>
        </p:txBody>
      </p:sp>
    </p:spTree>
    <p:extLst>
      <p:ext uri="{BB962C8B-B14F-4D97-AF65-F5344CB8AC3E}">
        <p14:creationId xmlns:p14="http://schemas.microsoft.com/office/powerpoint/2010/main" val="2484761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871" y="3314792"/>
            <a:ext cx="8014970" cy="2712214"/>
          </a:xfrm>
        </p:spPr>
        <p:txBody>
          <a:bodyPr/>
          <a:lstStyle/>
          <a:p>
            <a:r>
              <a:rPr kumimoji="1" lang="ja-JP" altLang="en-US" dirty="0"/>
              <a:t>田園クラブのサポートは、担当者が常駐しており、お急ぎの電話でもすぐに対応いたします。同時にリモートサポートを駆使し、すぐにトラブルの解決のお手伝いを致します。また皆様の事務所にお伺いする訪問サポートもご利用頂けます。私たちは</a:t>
            </a:r>
            <a:r>
              <a:rPr lang="ja-JP" altLang="en-US" dirty="0"/>
              <a:t>ソフト開発や情報処理を主にしている</a:t>
            </a:r>
            <a:r>
              <a:rPr kumimoji="1" lang="ja-JP" altLang="en-US" dirty="0"/>
              <a:t>仙台市にある</a:t>
            </a:r>
            <a:r>
              <a:rPr lang="ja-JP" altLang="en-US" dirty="0"/>
              <a:t>会社です。どうしても事務処理が困難になった場合は弊社にて事務処理のお手伝いをさせて頂く事も可能です。</a:t>
            </a:r>
            <a:endParaRPr lang="en-US" altLang="ja-JP"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21</a:t>
            </a:fld>
            <a:endParaRPr kumimoji="1" lang="ja-JP" altLang="en-US"/>
          </a:p>
        </p:txBody>
      </p:sp>
    </p:spTree>
    <p:extLst>
      <p:ext uri="{BB962C8B-B14F-4D97-AF65-F5344CB8AC3E}">
        <p14:creationId xmlns:p14="http://schemas.microsoft.com/office/powerpoint/2010/main" val="1935103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a:p>
            <a:r>
              <a:rPr lang="ja-JP" altLang="en-US" dirty="0"/>
              <a:t>万全のサポートで安心してご使用頂ける田園クラブのご採用をお願い申し上げます。</a:t>
            </a:r>
            <a:r>
              <a:rPr kumimoji="1" lang="ja-JP" altLang="en-US" dirty="0"/>
              <a:t>ご清聴ありがとうございました。</a:t>
            </a:r>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22</a:t>
            </a:fld>
            <a:endParaRPr kumimoji="1" lang="ja-JP" altLang="en-US"/>
          </a:p>
        </p:txBody>
      </p:sp>
    </p:spTree>
    <p:extLst>
      <p:ext uri="{BB962C8B-B14F-4D97-AF65-F5344CB8AC3E}">
        <p14:creationId xmlns:p14="http://schemas.microsoft.com/office/powerpoint/2010/main" val="3438659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871" y="3314792"/>
            <a:ext cx="8014970" cy="2712214"/>
          </a:xfrm>
        </p:spPr>
        <p:txBody>
          <a:bodyPr/>
          <a:lstStyle/>
          <a:p>
            <a:r>
              <a:rPr lang="ja-JP" altLang="ja-JP" kern="100" dirty="0">
                <a:effectLst/>
                <a:latin typeface="游明朝" panose="02020400000000000000" pitchFamily="18" charset="-128"/>
                <a:ea typeface="ＭＳ Ｐ明朝" panose="02020600040205080304" pitchFamily="18" charset="-128"/>
                <a:cs typeface="Times New Roman" panose="02020603050405020304" pitchFamily="18" charset="0"/>
              </a:rPr>
              <a:t>事務処理が面倒でソフトを導入したいと思っても、やはりコストが気になりますよね。ソフトにかかる経費は交付金で賄うことが出来ます。田園クラブの価格</a:t>
            </a:r>
            <a:r>
              <a:rPr lang="ja-JP" altLang="en-US" kern="100" dirty="0">
                <a:effectLst/>
                <a:latin typeface="游明朝" panose="02020400000000000000" pitchFamily="18" charset="-128"/>
                <a:ea typeface="ＭＳ Ｐ明朝" panose="02020600040205080304" pitchFamily="18" charset="-128"/>
                <a:cs typeface="Times New Roman" panose="02020603050405020304" pitchFamily="18" charset="0"/>
              </a:rPr>
              <a:t>表を表示しています</a:t>
            </a:r>
            <a:r>
              <a:rPr lang="ja-JP" altLang="ja-JP" kern="100" dirty="0">
                <a:effectLst/>
                <a:latin typeface="游明朝" panose="02020400000000000000" pitchFamily="18" charset="-128"/>
                <a:ea typeface="ＭＳ Ｐ明朝" panose="02020600040205080304" pitchFamily="18" charset="-128"/>
                <a:cs typeface="Times New Roman" panose="02020603050405020304" pitchFamily="18" charset="0"/>
              </a:rPr>
              <a:t>。これは１年間のソフト使用料とサポート料金を含んだサブスクリプション価格です</a:t>
            </a:r>
            <a:endParaRPr kumimoji="1" lang="ja-JP" altLang="en-US"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3</a:t>
            </a:fld>
            <a:endParaRPr kumimoji="1" lang="ja-JP" altLang="en-US"/>
          </a:p>
        </p:txBody>
      </p:sp>
    </p:spTree>
    <p:extLst>
      <p:ext uri="{BB962C8B-B14F-4D97-AF65-F5344CB8AC3E}">
        <p14:creationId xmlns:p14="http://schemas.microsoft.com/office/powerpoint/2010/main" val="1598732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871" y="3314792"/>
            <a:ext cx="8014970" cy="2712214"/>
          </a:xfrm>
        </p:spPr>
        <p:txBody>
          <a:bodyPr/>
          <a:lstStyle/>
          <a:p>
            <a:r>
              <a:rPr lang="ja-JP" altLang="ja-JP" kern="100" dirty="0">
                <a:effectLst/>
                <a:latin typeface="游明朝" panose="02020400000000000000" pitchFamily="18" charset="-128"/>
                <a:ea typeface="ＭＳ Ｐ明朝" panose="02020600040205080304" pitchFamily="18" charset="-128"/>
                <a:cs typeface="Times New Roman" panose="02020603050405020304" pitchFamily="18" charset="0"/>
              </a:rPr>
              <a:t>事務処理が面倒でソフトを導入したいと思っても、やはりコストが気になりますよね。ソフトにかかる経費は交付金で賄うことが出来ます。田園クラブの価格</a:t>
            </a:r>
            <a:r>
              <a:rPr lang="ja-JP" altLang="en-US" kern="100" dirty="0">
                <a:effectLst/>
                <a:latin typeface="游明朝" panose="02020400000000000000" pitchFamily="18" charset="-128"/>
                <a:ea typeface="ＭＳ Ｐ明朝" panose="02020600040205080304" pitchFamily="18" charset="-128"/>
                <a:cs typeface="Times New Roman" panose="02020603050405020304" pitchFamily="18" charset="0"/>
              </a:rPr>
              <a:t>表を表示しています</a:t>
            </a:r>
            <a:r>
              <a:rPr lang="ja-JP" altLang="ja-JP" kern="100" dirty="0">
                <a:effectLst/>
                <a:latin typeface="游明朝" panose="02020400000000000000" pitchFamily="18" charset="-128"/>
                <a:ea typeface="ＭＳ Ｐ明朝" panose="02020600040205080304" pitchFamily="18" charset="-128"/>
                <a:cs typeface="Times New Roman" panose="02020603050405020304" pitchFamily="18" charset="0"/>
              </a:rPr>
              <a:t>。これは１年間のソフト使用料とサポート料金を含んだサブスクリプション価格です</a:t>
            </a:r>
            <a:endParaRPr kumimoji="1" lang="ja-JP" altLang="en-US"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4</a:t>
            </a:fld>
            <a:endParaRPr kumimoji="1" lang="ja-JP" altLang="en-US"/>
          </a:p>
        </p:txBody>
      </p:sp>
    </p:spTree>
    <p:extLst>
      <p:ext uri="{BB962C8B-B14F-4D97-AF65-F5344CB8AC3E}">
        <p14:creationId xmlns:p14="http://schemas.microsoft.com/office/powerpoint/2010/main" val="274401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871" y="3314792"/>
            <a:ext cx="8014970" cy="2712214"/>
          </a:xfrm>
        </p:spPr>
        <p:txBody>
          <a:bodyPr/>
          <a:lstStyle/>
          <a:p>
            <a:r>
              <a:rPr kumimoji="1" lang="ja-JP" altLang="en-US" dirty="0"/>
              <a:t>それでは田園クラブにはどんな機能があるのかご紹介いたします。</a:t>
            </a:r>
            <a:endParaRPr kumimoji="1" lang="en-US" altLang="ja-JP" dirty="0"/>
          </a:p>
          <a:p>
            <a:endParaRPr kumimoji="1" lang="ja-JP" altLang="en-US" dirty="0"/>
          </a:p>
          <a:p>
            <a:r>
              <a:rPr lang="ja-JP" altLang="en-US" dirty="0"/>
              <a:t>構成員の皆さんへ日当などをお支払いするために</a:t>
            </a:r>
            <a:r>
              <a:rPr kumimoji="1" lang="ja-JP" altLang="en-US" dirty="0"/>
              <a:t>、いつ、誰が、何を、いくら、という</a:t>
            </a:r>
            <a:r>
              <a:rPr lang="en-US" altLang="ja-JP" dirty="0"/>
              <a:t>4</a:t>
            </a:r>
            <a:r>
              <a:rPr lang="ja-JP" altLang="en-US" dirty="0"/>
              <a:t>つの基本的な情報を抑えていますよね。その４つの情報を田園クラブに入力することで、正確なお支払いはもちろん、活動報告書まで紐づけされていきます。多面的機能支払交付金の事務作業は会計処理をしっかりやることが肝心で全てだと思います。</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5</a:t>
            </a:fld>
            <a:endParaRPr kumimoji="1" lang="ja-JP" altLang="en-US"/>
          </a:p>
        </p:txBody>
      </p:sp>
    </p:spTree>
    <p:extLst>
      <p:ext uri="{BB962C8B-B14F-4D97-AF65-F5344CB8AC3E}">
        <p14:creationId xmlns:p14="http://schemas.microsoft.com/office/powerpoint/2010/main" val="1613727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実際の入力画面を見ながらご説明いたします</a:t>
            </a:r>
            <a:endParaRPr kumimoji="1" lang="en-US" altLang="ja-JP" dirty="0"/>
          </a:p>
          <a:p>
            <a:r>
              <a:rPr kumimoji="1" lang="ja-JP" altLang="en-US" dirty="0"/>
              <a:t>活動の日報情報を入力する画面を表示しています。</a:t>
            </a:r>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6</a:t>
            </a:fld>
            <a:endParaRPr kumimoji="1" lang="ja-JP" altLang="en-US"/>
          </a:p>
        </p:txBody>
      </p:sp>
    </p:spTree>
    <p:extLst>
      <p:ext uri="{BB962C8B-B14F-4D97-AF65-F5344CB8AC3E}">
        <p14:creationId xmlns:p14="http://schemas.microsoft.com/office/powerpoint/2010/main" val="43077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最初に活動日をカレンダーら</a:t>
            </a:r>
            <a:r>
              <a:rPr lang="ja-JP" altLang="en-US" dirty="0"/>
              <a:t>マウスで</a:t>
            </a:r>
            <a:r>
              <a:rPr kumimoji="1" lang="ja-JP" altLang="en-US" dirty="0"/>
              <a:t>選択します</a:t>
            </a:r>
            <a:r>
              <a:rPr lang="ja-JP" altLang="en-US" dirty="0"/>
              <a:t>。入力のさい日付の前後は気にしません。いつでも自動で日付</a:t>
            </a:r>
            <a:r>
              <a:rPr kumimoji="1" lang="ja-JP" altLang="en-US" dirty="0"/>
              <a:t>順に整理されます</a:t>
            </a:r>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7</a:t>
            </a:fld>
            <a:endParaRPr kumimoji="1" lang="ja-JP" altLang="en-US"/>
          </a:p>
        </p:txBody>
      </p:sp>
    </p:spTree>
    <p:extLst>
      <p:ext uri="{BB962C8B-B14F-4D97-AF65-F5344CB8AC3E}">
        <p14:creationId xmlns:p14="http://schemas.microsoft.com/office/powerpoint/2010/main" val="42940441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次に活動を開始した時間、終了した時間と休憩時間を</a:t>
            </a:r>
            <a:r>
              <a:rPr lang="ja-JP" altLang="en-US" dirty="0"/>
              <a:t>マウスで</a:t>
            </a:r>
            <a:r>
              <a:rPr kumimoji="1" lang="ja-JP" altLang="en-US" dirty="0"/>
              <a:t>選択します。</a:t>
            </a:r>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8</a:t>
            </a:fld>
            <a:endParaRPr kumimoji="1" lang="ja-JP" altLang="en-US"/>
          </a:p>
        </p:txBody>
      </p:sp>
    </p:spTree>
    <p:extLst>
      <p:ext uri="{BB962C8B-B14F-4D97-AF65-F5344CB8AC3E}">
        <p14:creationId xmlns:p14="http://schemas.microsoft.com/office/powerpoint/2010/main" val="1457407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三番目は活動に参加した人を</a:t>
            </a:r>
            <a:r>
              <a:rPr lang="ja-JP" altLang="en-US" dirty="0"/>
              <a:t>マウスで</a:t>
            </a:r>
            <a:r>
              <a:rPr kumimoji="1" lang="ja-JP" altLang="en-US" dirty="0"/>
              <a:t>選択していきます</a:t>
            </a:r>
          </a:p>
        </p:txBody>
      </p:sp>
      <p:sp>
        <p:nvSpPr>
          <p:cNvPr id="4" name="スライド番号プレースホルダー 3"/>
          <p:cNvSpPr>
            <a:spLocks noGrp="1"/>
          </p:cNvSpPr>
          <p:nvPr>
            <p:ph type="sldNum" sz="quarter" idx="5"/>
          </p:nvPr>
        </p:nvSpPr>
        <p:spPr/>
        <p:txBody>
          <a:bodyPr/>
          <a:lstStyle/>
          <a:p>
            <a:fld id="{BAEAE372-A19B-4979-B306-359066AA5B9A}" type="slidenum">
              <a:rPr kumimoji="1" lang="ja-JP" altLang="en-US" smtClean="0"/>
              <a:t>9</a:t>
            </a:fld>
            <a:endParaRPr kumimoji="1" lang="ja-JP" altLang="en-US"/>
          </a:p>
        </p:txBody>
      </p:sp>
    </p:spTree>
    <p:extLst>
      <p:ext uri="{BB962C8B-B14F-4D97-AF65-F5344CB8AC3E}">
        <p14:creationId xmlns:p14="http://schemas.microsoft.com/office/powerpoint/2010/main" val="1832753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89D7CE5-060A-4835-82C5-C2A3EA02E605}" type="datetimeFigureOut">
              <a:rPr kumimoji="1" lang="ja-JP" altLang="en-US" smtClean="0"/>
              <a:t>2023/12/1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2881836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89D7CE5-060A-4835-82C5-C2A3EA02E605}" type="datetimeFigureOut">
              <a:rPr kumimoji="1" lang="ja-JP" altLang="en-US" smtClean="0"/>
              <a:t>2023/12/1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890509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89D7CE5-060A-4835-82C5-C2A3EA02E605}" type="datetimeFigureOut">
              <a:rPr kumimoji="1" lang="ja-JP" altLang="en-US" smtClean="0"/>
              <a:t>2023/12/1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3564397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89D7CE5-060A-4835-82C5-C2A3EA02E605}" type="datetimeFigureOut">
              <a:rPr kumimoji="1" lang="ja-JP" altLang="en-US" smtClean="0"/>
              <a:t>2023/12/1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3076045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89D7CE5-060A-4835-82C5-C2A3EA02E605}" type="datetimeFigureOut">
              <a:rPr kumimoji="1" lang="ja-JP" altLang="en-US" smtClean="0"/>
              <a:t>2023/12/1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2479329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89D7CE5-060A-4835-82C5-C2A3EA02E605}" type="datetimeFigureOut">
              <a:rPr kumimoji="1" lang="ja-JP" altLang="en-US" smtClean="0"/>
              <a:t>2023/12/1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2652700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89D7CE5-060A-4835-82C5-C2A3EA02E605}" type="datetimeFigureOut">
              <a:rPr kumimoji="1" lang="ja-JP" altLang="en-US" smtClean="0"/>
              <a:t>2023/12/1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3272185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89D7CE5-060A-4835-82C5-C2A3EA02E605}" type="datetimeFigureOut">
              <a:rPr kumimoji="1" lang="ja-JP" altLang="en-US" smtClean="0"/>
              <a:t>2023/12/1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466883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9D7CE5-060A-4835-82C5-C2A3EA02E605}" type="datetimeFigureOut">
              <a:rPr kumimoji="1" lang="ja-JP" altLang="en-US" smtClean="0"/>
              <a:t>2023/12/1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338781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89D7CE5-060A-4835-82C5-C2A3EA02E605}" type="datetimeFigureOut">
              <a:rPr kumimoji="1" lang="ja-JP" altLang="en-US" smtClean="0"/>
              <a:t>2023/12/1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2539450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89D7CE5-060A-4835-82C5-C2A3EA02E605}" type="datetimeFigureOut">
              <a:rPr kumimoji="1" lang="ja-JP" altLang="en-US" smtClean="0"/>
              <a:t>2023/12/1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2517701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9D7CE5-060A-4835-82C5-C2A3EA02E605}" type="datetimeFigureOut">
              <a:rPr kumimoji="1" lang="ja-JP" altLang="en-US" smtClean="0"/>
              <a:t>2023/12/1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0B9FDF-04B1-420B-8B99-609832E22B1A}" type="slidenum">
              <a:rPr kumimoji="1" lang="ja-JP" altLang="en-US" smtClean="0"/>
              <a:t>‹#›</a:t>
            </a:fld>
            <a:endParaRPr kumimoji="1" lang="ja-JP" altLang="en-US"/>
          </a:p>
        </p:txBody>
      </p:sp>
    </p:spTree>
    <p:extLst>
      <p:ext uri="{BB962C8B-B14F-4D97-AF65-F5344CB8AC3E}">
        <p14:creationId xmlns:p14="http://schemas.microsoft.com/office/powerpoint/2010/main" val="18812518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3.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03F050-1F9B-6089-0C92-CD3A70452D73}"/>
              </a:ext>
            </a:extLst>
          </p:cNvPr>
          <p:cNvSpPr>
            <a:spLocks noGrp="1"/>
          </p:cNvSpPr>
          <p:nvPr>
            <p:ph type="ctrTitle"/>
          </p:nvPr>
        </p:nvSpPr>
        <p:spPr>
          <a:xfrm>
            <a:off x="0" y="195309"/>
            <a:ext cx="9144000" cy="969264"/>
          </a:xfrm>
        </p:spPr>
        <p:txBody>
          <a:bodyPr>
            <a:normAutofit/>
          </a:bodyPr>
          <a:lstStyle/>
          <a:p>
            <a:r>
              <a:rPr kumimoji="1" lang="ja-JP" altLang="en-US" sz="3600" dirty="0">
                <a:latin typeface="ＤＦＧPOP1体W9" panose="040B0900000000000000" pitchFamily="50" charset="-128"/>
                <a:ea typeface="ＤＦＧPOP1体W9" panose="040B0900000000000000" pitchFamily="50" charset="-128"/>
              </a:rPr>
              <a:t>多面的機能支払交付金事務支援システム</a:t>
            </a:r>
          </a:p>
        </p:txBody>
      </p:sp>
      <p:sp>
        <p:nvSpPr>
          <p:cNvPr id="3" name="字幕 2">
            <a:extLst>
              <a:ext uri="{FF2B5EF4-FFF2-40B4-BE49-F238E27FC236}">
                <a16:creationId xmlns:a16="http://schemas.microsoft.com/office/drawing/2014/main" id="{401B2B15-35C6-6268-5C94-D90EBCDFAF0C}"/>
              </a:ext>
            </a:extLst>
          </p:cNvPr>
          <p:cNvSpPr>
            <a:spLocks noGrp="1"/>
          </p:cNvSpPr>
          <p:nvPr>
            <p:ph type="subTitle" idx="1"/>
          </p:nvPr>
        </p:nvSpPr>
        <p:spPr>
          <a:xfrm>
            <a:off x="0" y="2823797"/>
            <a:ext cx="9144000" cy="1210405"/>
          </a:xfrm>
        </p:spPr>
        <p:txBody>
          <a:bodyPr>
            <a:normAutofit lnSpcReduction="10000"/>
          </a:bodyPr>
          <a:lstStyle/>
          <a:p>
            <a:r>
              <a:rPr kumimoji="1" lang="ja-JP" altLang="en-US" sz="8800" dirty="0">
                <a:solidFill>
                  <a:srgbClr val="FF0000"/>
                </a:solidFill>
                <a:latin typeface="ＤＦＧ極太明朝体" panose="02020C00000000000000" pitchFamily="18" charset="-128"/>
                <a:ea typeface="ＤＦＧ極太明朝体" panose="02020C00000000000000" pitchFamily="18" charset="-128"/>
              </a:rPr>
              <a:t>田園クラブ</a:t>
            </a:r>
          </a:p>
        </p:txBody>
      </p:sp>
      <p:sp>
        <p:nvSpPr>
          <p:cNvPr id="7" name="字幕 2">
            <a:extLst>
              <a:ext uri="{FF2B5EF4-FFF2-40B4-BE49-F238E27FC236}">
                <a16:creationId xmlns:a16="http://schemas.microsoft.com/office/drawing/2014/main" id="{D220FF34-E0A9-BC4F-7088-1CCB17447CC6}"/>
              </a:ext>
            </a:extLst>
          </p:cNvPr>
          <p:cNvSpPr txBox="1">
            <a:spLocks/>
          </p:cNvSpPr>
          <p:nvPr/>
        </p:nvSpPr>
        <p:spPr>
          <a:xfrm>
            <a:off x="0" y="5729412"/>
            <a:ext cx="9144000" cy="402533"/>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200" dirty="0">
                <a:latin typeface="ＤＦＧPOP1体W9" panose="040B0900000000000000" pitchFamily="50" charset="-128"/>
                <a:ea typeface="ＤＦＧPOP1体W9" panose="040B0900000000000000" pitchFamily="50" charset="-128"/>
              </a:rPr>
              <a:t>有限会社　アスキット</a:t>
            </a:r>
          </a:p>
        </p:txBody>
      </p:sp>
      <p:sp>
        <p:nvSpPr>
          <p:cNvPr id="8" name="字幕 2">
            <a:extLst>
              <a:ext uri="{FF2B5EF4-FFF2-40B4-BE49-F238E27FC236}">
                <a16:creationId xmlns:a16="http://schemas.microsoft.com/office/drawing/2014/main" id="{2DD3A1CB-6014-C2B8-C756-1A5B9381D97A}"/>
              </a:ext>
            </a:extLst>
          </p:cNvPr>
          <p:cNvSpPr txBox="1">
            <a:spLocks/>
          </p:cNvSpPr>
          <p:nvPr/>
        </p:nvSpPr>
        <p:spPr>
          <a:xfrm>
            <a:off x="0" y="6131945"/>
            <a:ext cx="9144000" cy="40253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800" dirty="0">
                <a:latin typeface="ＤＦＧPOP1体W9" panose="040B0900000000000000" pitchFamily="50" charset="-128"/>
                <a:ea typeface="ＤＦＧPOP1体W9" panose="040B0900000000000000" pitchFamily="50" charset="-128"/>
              </a:rPr>
              <a:t>〠</a:t>
            </a:r>
            <a:r>
              <a:rPr lang="en-US" altLang="ja-JP" sz="2800" dirty="0">
                <a:latin typeface="ＤＦＧPOP1体W9" panose="040B0900000000000000" pitchFamily="50" charset="-128"/>
                <a:ea typeface="ＤＦＧPOP1体W9" panose="040B0900000000000000" pitchFamily="50" charset="-128"/>
              </a:rPr>
              <a:t>981-3215</a:t>
            </a:r>
            <a:r>
              <a:rPr lang="ja-JP" altLang="en-US" sz="2800" dirty="0">
                <a:latin typeface="ＤＦＧPOP1体W9" panose="040B0900000000000000" pitchFamily="50" charset="-128"/>
                <a:ea typeface="ＤＦＧPOP1体W9" panose="040B0900000000000000" pitchFamily="50" charset="-128"/>
              </a:rPr>
              <a:t>　仙台市泉区北中山２－２０－１２</a:t>
            </a:r>
            <a:endParaRPr lang="en-US" altLang="ja-JP" sz="2800" dirty="0">
              <a:latin typeface="ＤＦＧPOP1体W9" panose="040B0900000000000000" pitchFamily="50" charset="-128"/>
              <a:ea typeface="ＤＦＧPOP1体W9" panose="040B0900000000000000" pitchFamily="50" charset="-128"/>
            </a:endParaRPr>
          </a:p>
        </p:txBody>
      </p:sp>
      <p:sp>
        <p:nvSpPr>
          <p:cNvPr id="9" name="字幕 2">
            <a:extLst>
              <a:ext uri="{FF2B5EF4-FFF2-40B4-BE49-F238E27FC236}">
                <a16:creationId xmlns:a16="http://schemas.microsoft.com/office/drawing/2014/main" id="{BA328973-5010-31D2-EF6C-C85A3F0DA1DD}"/>
              </a:ext>
            </a:extLst>
          </p:cNvPr>
          <p:cNvSpPr txBox="1">
            <a:spLocks/>
          </p:cNvSpPr>
          <p:nvPr/>
        </p:nvSpPr>
        <p:spPr>
          <a:xfrm>
            <a:off x="0" y="6534478"/>
            <a:ext cx="9144000" cy="40253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2800" dirty="0">
                <a:latin typeface="ＤＦＧPOP1体W9" panose="040B0900000000000000" pitchFamily="50" charset="-128"/>
                <a:ea typeface="ＤＦＧPOP1体W9" panose="040B0900000000000000" pitchFamily="50" charset="-128"/>
              </a:rPr>
              <a:t>Tel 022-348-2966</a:t>
            </a:r>
          </a:p>
        </p:txBody>
      </p:sp>
    </p:spTree>
    <p:extLst>
      <p:ext uri="{BB962C8B-B14F-4D97-AF65-F5344CB8AC3E}">
        <p14:creationId xmlns:p14="http://schemas.microsoft.com/office/powerpoint/2010/main" val="212172077"/>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61D79E19-128C-40B9-B12D-1EDF6FCF8F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206"/>
            <a:ext cx="9144000" cy="6752492"/>
          </a:xfrm>
          <a:prstGeom prst="rect">
            <a:avLst/>
          </a:prstGeom>
        </p:spPr>
      </p:pic>
      <p:sp>
        <p:nvSpPr>
          <p:cNvPr id="2" name="テキスト ボックス 1">
            <a:extLst>
              <a:ext uri="{FF2B5EF4-FFF2-40B4-BE49-F238E27FC236}">
                <a16:creationId xmlns:a16="http://schemas.microsoft.com/office/drawing/2014/main" id="{CE5D0C0C-7588-3846-F892-869965B07368}"/>
              </a:ext>
            </a:extLst>
          </p:cNvPr>
          <p:cNvSpPr txBox="1"/>
          <p:nvPr/>
        </p:nvSpPr>
        <p:spPr>
          <a:xfrm>
            <a:off x="5212080" y="2505670"/>
            <a:ext cx="2200656" cy="923330"/>
          </a:xfrm>
          <a:prstGeom prst="rect">
            <a:avLst/>
          </a:prstGeom>
          <a:noFill/>
        </p:spPr>
        <p:txBody>
          <a:bodyPr wrap="square" rtlCol="0">
            <a:spAutoFit/>
          </a:bodyPr>
          <a:lstStyle/>
          <a:p>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r>
              <a:rPr kumimoji="1" lang="ja-JP" altLang="en-US" sz="5400" dirty="0">
                <a:solidFill>
                  <a:srgbClr val="FF0000"/>
                </a:solidFill>
                <a:latin typeface="ＤＦＧ極太明朝体" panose="02020C00000000000000" pitchFamily="18" charset="-128"/>
                <a:ea typeface="ＤＦＧ極太明朝体" panose="02020C00000000000000" pitchFamily="18" charset="-128"/>
              </a:rPr>
              <a:t>何を</a:t>
            </a:r>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endParaRPr kumimoji="1" lang="ja-JP" altLang="en-US" sz="5400" dirty="0">
              <a:solidFill>
                <a:srgbClr val="FF0000"/>
              </a:solidFill>
              <a:latin typeface="ＤＦＧ極太明朝体" panose="02020C00000000000000" pitchFamily="18" charset="-128"/>
              <a:ea typeface="ＤＦＧ極太明朝体" panose="02020C00000000000000" pitchFamily="18" charset="-128"/>
            </a:endParaRPr>
          </a:p>
        </p:txBody>
      </p:sp>
      <p:pic>
        <p:nvPicPr>
          <p:cNvPr id="3" name="図 2">
            <a:extLst>
              <a:ext uri="{FF2B5EF4-FFF2-40B4-BE49-F238E27FC236}">
                <a16:creationId xmlns:a16="http://schemas.microsoft.com/office/drawing/2014/main" id="{AD4706B7-0D22-7DD9-CC5F-7DEC7B26B8E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394285" y="4286677"/>
            <a:ext cx="587078" cy="2694432"/>
          </a:xfrm>
          <a:prstGeom prst="rect">
            <a:avLst/>
          </a:prstGeom>
        </p:spPr>
      </p:pic>
      <p:sp>
        <p:nvSpPr>
          <p:cNvPr id="4" name="テキスト ボックス 3">
            <a:extLst>
              <a:ext uri="{FF2B5EF4-FFF2-40B4-BE49-F238E27FC236}">
                <a16:creationId xmlns:a16="http://schemas.microsoft.com/office/drawing/2014/main" id="{6BFF6B69-E46E-2447-6A6A-BBE534A3978D}"/>
              </a:ext>
            </a:extLst>
          </p:cNvPr>
          <p:cNvSpPr txBox="1"/>
          <p:nvPr/>
        </p:nvSpPr>
        <p:spPr>
          <a:xfrm>
            <a:off x="4943856" y="5878832"/>
            <a:ext cx="841248" cy="830997"/>
          </a:xfrm>
          <a:prstGeom prst="rect">
            <a:avLst/>
          </a:prstGeom>
          <a:noFill/>
        </p:spPr>
        <p:txBody>
          <a:bodyPr wrap="square" rtlCol="0">
            <a:spAutoFit/>
          </a:bodyPr>
          <a:lstStyle/>
          <a:p>
            <a:r>
              <a:rPr kumimoji="1" lang="ja-JP" altLang="en-US" sz="4800" dirty="0">
                <a:solidFill>
                  <a:srgbClr val="FF0000"/>
                </a:solidFill>
                <a:latin typeface="ＤＦＧ極太明朝体" panose="02020C00000000000000" pitchFamily="18" charset="-128"/>
                <a:ea typeface="ＤＦＧ極太明朝体" panose="02020C00000000000000" pitchFamily="18" charset="-128"/>
              </a:rPr>
              <a:t>で</a:t>
            </a:r>
          </a:p>
        </p:txBody>
      </p:sp>
      <p:pic>
        <p:nvPicPr>
          <p:cNvPr id="5" name="図 4">
            <a:extLst>
              <a:ext uri="{FF2B5EF4-FFF2-40B4-BE49-F238E27FC236}">
                <a16:creationId xmlns:a16="http://schemas.microsoft.com/office/drawing/2014/main" id="{4FED65CE-E6BC-FEE2-4F16-62B83D7C7D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90544" y="5633893"/>
            <a:ext cx="1432560" cy="1224107"/>
          </a:xfrm>
          <a:prstGeom prst="rect">
            <a:avLst/>
          </a:prstGeom>
        </p:spPr>
      </p:pic>
      <p:pic>
        <p:nvPicPr>
          <p:cNvPr id="6" name="図 5">
            <a:extLst>
              <a:ext uri="{FF2B5EF4-FFF2-40B4-BE49-F238E27FC236}">
                <a16:creationId xmlns:a16="http://schemas.microsoft.com/office/drawing/2014/main" id="{9D977DA2-2F09-8B3A-7119-DE78C207814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63986" y="4215384"/>
            <a:ext cx="491095" cy="650048"/>
          </a:xfrm>
          <a:prstGeom prst="rect">
            <a:avLst/>
          </a:prstGeom>
        </p:spPr>
      </p:pic>
    </p:spTree>
    <p:extLst>
      <p:ext uri="{BB962C8B-B14F-4D97-AF65-F5344CB8AC3E}">
        <p14:creationId xmlns:p14="http://schemas.microsoft.com/office/powerpoint/2010/main" val="1649810273"/>
      </p:ext>
    </p:extLst>
  </p:cSld>
  <p:clrMapOvr>
    <a:masterClrMapping/>
  </p:clrMapOvr>
  <mc:AlternateContent xmlns:mc="http://schemas.openxmlformats.org/markup-compatibility/2006" xmlns:p14="http://schemas.microsoft.com/office/powerpoint/2010/main">
    <mc:Choice Requires="p14">
      <p:transition spd="slow" p14:dur="2000" advTm="8000"/>
    </mc:Choice>
    <mc:Fallback xmlns="">
      <p:transition spd="slow" advTm="8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700534C0-19B5-4D98-B63B-3A5365E4E2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7271"/>
            <a:ext cx="9144000" cy="5827059"/>
          </a:xfrm>
          <a:prstGeom prst="rect">
            <a:avLst/>
          </a:prstGeom>
        </p:spPr>
      </p:pic>
      <p:pic>
        <p:nvPicPr>
          <p:cNvPr id="5" name="図 4">
            <a:extLst>
              <a:ext uri="{FF2B5EF4-FFF2-40B4-BE49-F238E27FC236}">
                <a16:creationId xmlns:a16="http://schemas.microsoft.com/office/drawing/2014/main" id="{6CD0FA2C-734B-4195-989E-97E1EB7C3B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7857" y="-1"/>
            <a:ext cx="6858000" cy="6858000"/>
          </a:xfrm>
          <a:prstGeom prst="rect">
            <a:avLst/>
          </a:prstGeom>
        </p:spPr>
      </p:pic>
      <p:sp>
        <p:nvSpPr>
          <p:cNvPr id="8" name="正方形/長方形 7">
            <a:extLst>
              <a:ext uri="{FF2B5EF4-FFF2-40B4-BE49-F238E27FC236}">
                <a16:creationId xmlns:a16="http://schemas.microsoft.com/office/drawing/2014/main" id="{B51326A1-3BA8-49F2-A02B-D20FFBF4D8DF}"/>
              </a:ext>
            </a:extLst>
          </p:cNvPr>
          <p:cNvSpPr/>
          <p:nvPr/>
        </p:nvSpPr>
        <p:spPr>
          <a:xfrm>
            <a:off x="0" y="4704058"/>
            <a:ext cx="9144000" cy="78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5400" dirty="0">
                <a:solidFill>
                  <a:srgbClr val="FF0000"/>
                </a:solidFill>
                <a:latin typeface="ＤＦＧ極太明朝体" panose="02020C00000000000000" pitchFamily="18" charset="-128"/>
                <a:ea typeface="ＤＦＧ極太明朝体" panose="02020C00000000000000" pitchFamily="18" charset="-128"/>
              </a:rPr>
              <a:t>　　　　　　　　</a:t>
            </a:r>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r>
              <a:rPr kumimoji="1" lang="ja-JP" altLang="en-US" sz="5400" dirty="0">
                <a:solidFill>
                  <a:srgbClr val="FF0000"/>
                </a:solidFill>
                <a:latin typeface="ＤＦＧ極太明朝体" panose="02020C00000000000000" pitchFamily="18" charset="-128"/>
                <a:ea typeface="ＤＦＧ極太明朝体" panose="02020C00000000000000" pitchFamily="18" charset="-128"/>
              </a:rPr>
              <a:t>単価を選択します</a:t>
            </a:r>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endParaRPr kumimoji="1" lang="ja-JP" altLang="en-US" sz="5400" dirty="0">
              <a:solidFill>
                <a:srgbClr val="FF0000"/>
              </a:solidFill>
              <a:latin typeface="ＤＦＧ極太明朝体" panose="02020C00000000000000" pitchFamily="18" charset="-128"/>
              <a:ea typeface="ＤＦＧ極太明朝体" panose="02020C00000000000000" pitchFamily="18" charset="-128"/>
            </a:endParaRPr>
          </a:p>
        </p:txBody>
      </p:sp>
      <p:pic>
        <p:nvPicPr>
          <p:cNvPr id="6" name="図 5">
            <a:extLst>
              <a:ext uri="{FF2B5EF4-FFF2-40B4-BE49-F238E27FC236}">
                <a16:creationId xmlns:a16="http://schemas.microsoft.com/office/drawing/2014/main" id="{DD44BB1C-84C2-990D-76A8-8B92D604791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5077037" y="4286677"/>
            <a:ext cx="587078" cy="2694432"/>
          </a:xfrm>
          <a:prstGeom prst="rect">
            <a:avLst/>
          </a:prstGeom>
        </p:spPr>
      </p:pic>
      <p:sp>
        <p:nvSpPr>
          <p:cNvPr id="7" name="テキスト ボックス 6">
            <a:extLst>
              <a:ext uri="{FF2B5EF4-FFF2-40B4-BE49-F238E27FC236}">
                <a16:creationId xmlns:a16="http://schemas.microsoft.com/office/drawing/2014/main" id="{C3FF60AF-CB28-5650-6065-F716709F57D2}"/>
              </a:ext>
            </a:extLst>
          </p:cNvPr>
          <p:cNvSpPr txBox="1"/>
          <p:nvPr/>
        </p:nvSpPr>
        <p:spPr>
          <a:xfrm>
            <a:off x="5626608" y="5878832"/>
            <a:ext cx="841248" cy="830997"/>
          </a:xfrm>
          <a:prstGeom prst="rect">
            <a:avLst/>
          </a:prstGeom>
          <a:noFill/>
        </p:spPr>
        <p:txBody>
          <a:bodyPr wrap="square" rtlCol="0">
            <a:spAutoFit/>
          </a:bodyPr>
          <a:lstStyle/>
          <a:p>
            <a:r>
              <a:rPr kumimoji="1" lang="ja-JP" altLang="en-US" sz="4800" dirty="0">
                <a:solidFill>
                  <a:srgbClr val="FF0000"/>
                </a:solidFill>
                <a:latin typeface="ＤＦＧ極太明朝体" panose="02020C00000000000000" pitchFamily="18" charset="-128"/>
                <a:ea typeface="ＤＦＧ極太明朝体" panose="02020C00000000000000" pitchFamily="18" charset="-128"/>
              </a:rPr>
              <a:t>で</a:t>
            </a:r>
          </a:p>
        </p:txBody>
      </p:sp>
      <p:pic>
        <p:nvPicPr>
          <p:cNvPr id="9" name="図 8">
            <a:extLst>
              <a:ext uri="{FF2B5EF4-FFF2-40B4-BE49-F238E27FC236}">
                <a16:creationId xmlns:a16="http://schemas.microsoft.com/office/drawing/2014/main" id="{52958B33-A0A7-29B0-4C1C-38F81ACF0C6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73296" y="5633893"/>
            <a:ext cx="1432560" cy="1224107"/>
          </a:xfrm>
          <a:prstGeom prst="rect">
            <a:avLst/>
          </a:prstGeom>
        </p:spPr>
      </p:pic>
      <p:sp>
        <p:nvSpPr>
          <p:cNvPr id="10" name="テキスト ボックス 9">
            <a:extLst>
              <a:ext uri="{FF2B5EF4-FFF2-40B4-BE49-F238E27FC236}">
                <a16:creationId xmlns:a16="http://schemas.microsoft.com/office/drawing/2014/main" id="{E6ECFF91-37C2-882B-32F4-B91709B635FB}"/>
              </a:ext>
            </a:extLst>
          </p:cNvPr>
          <p:cNvSpPr txBox="1"/>
          <p:nvPr/>
        </p:nvSpPr>
        <p:spPr>
          <a:xfrm>
            <a:off x="0" y="3155718"/>
            <a:ext cx="3005328" cy="923330"/>
          </a:xfrm>
          <a:prstGeom prst="rect">
            <a:avLst/>
          </a:prstGeom>
          <a:noFill/>
        </p:spPr>
        <p:txBody>
          <a:bodyPr wrap="square" rtlCol="0">
            <a:spAutoFit/>
          </a:bodyPr>
          <a:lstStyle/>
          <a:p>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r>
              <a:rPr kumimoji="1" lang="ja-JP" altLang="en-US" sz="5400" dirty="0">
                <a:solidFill>
                  <a:srgbClr val="FF0000"/>
                </a:solidFill>
                <a:latin typeface="ＤＦＧ極太明朝体" panose="02020C00000000000000" pitchFamily="18" charset="-128"/>
                <a:ea typeface="ＤＦＧ極太明朝体" panose="02020C00000000000000" pitchFamily="18" charset="-128"/>
              </a:rPr>
              <a:t>いくらで</a:t>
            </a:r>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endParaRPr kumimoji="1" lang="ja-JP" altLang="en-US" sz="5400" dirty="0">
              <a:solidFill>
                <a:srgbClr val="FF0000"/>
              </a:solidFill>
              <a:latin typeface="ＤＦＧ極太明朝体" panose="02020C00000000000000" pitchFamily="18" charset="-128"/>
              <a:ea typeface="ＤＦＧ極太明朝体" panose="02020C00000000000000" pitchFamily="18" charset="-128"/>
            </a:endParaRPr>
          </a:p>
        </p:txBody>
      </p:sp>
      <p:pic>
        <p:nvPicPr>
          <p:cNvPr id="2" name="図 1">
            <a:extLst>
              <a:ext uri="{FF2B5EF4-FFF2-40B4-BE49-F238E27FC236}">
                <a16:creationId xmlns:a16="http://schemas.microsoft.com/office/drawing/2014/main" id="{FF9D2839-B50D-CEE0-896C-B0C5B314FF8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47232" y="2153942"/>
            <a:ext cx="491095" cy="650048"/>
          </a:xfrm>
          <a:prstGeom prst="rect">
            <a:avLst/>
          </a:prstGeom>
        </p:spPr>
      </p:pic>
    </p:spTree>
    <p:extLst>
      <p:ext uri="{BB962C8B-B14F-4D97-AF65-F5344CB8AC3E}">
        <p14:creationId xmlns:p14="http://schemas.microsoft.com/office/powerpoint/2010/main" val="967582664"/>
      </p:ext>
    </p:extLst>
  </p:cSld>
  <p:clrMapOvr>
    <a:masterClrMapping/>
  </p:clrMapOvr>
  <mc:AlternateContent xmlns:mc="http://schemas.openxmlformats.org/markup-compatibility/2006" xmlns:p14="http://schemas.microsoft.com/office/powerpoint/2010/main">
    <mc:Choice Requires="p14">
      <p:transition spd="slow" p14:dur="2000" advTm="8000"/>
    </mc:Choice>
    <mc:Fallback xmlns="">
      <p:transition spd="slow" advTm="8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401B2B15-35C6-6268-5C94-D90EBCDFAF0C}"/>
              </a:ext>
            </a:extLst>
          </p:cNvPr>
          <p:cNvSpPr>
            <a:spLocks noGrp="1"/>
          </p:cNvSpPr>
          <p:nvPr>
            <p:ph type="subTitle" idx="1"/>
          </p:nvPr>
        </p:nvSpPr>
        <p:spPr>
          <a:xfrm>
            <a:off x="-6528" y="29140"/>
            <a:ext cx="4267202" cy="527138"/>
          </a:xfrm>
        </p:spPr>
        <p:txBody>
          <a:bodyPr>
            <a:noAutofit/>
          </a:bodyPr>
          <a:lstStyle/>
          <a:p>
            <a:r>
              <a:rPr kumimoji="1" lang="ja-JP" altLang="en-US" sz="3600" b="1" dirty="0">
                <a:solidFill>
                  <a:srgbClr val="FF0000"/>
                </a:solidFill>
                <a:latin typeface="ＤＦＧ極太明朝体" panose="02020C00000000000000" pitchFamily="18" charset="-128"/>
                <a:ea typeface="ＤＦＧ極太明朝体" panose="02020C00000000000000" pitchFamily="18" charset="-128"/>
              </a:rPr>
              <a:t>①会計処理から作成</a:t>
            </a:r>
            <a:endParaRPr kumimoji="1"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8" name="字幕 2">
            <a:extLst>
              <a:ext uri="{FF2B5EF4-FFF2-40B4-BE49-F238E27FC236}">
                <a16:creationId xmlns:a16="http://schemas.microsoft.com/office/drawing/2014/main" id="{AC44C12A-A347-0CE6-5FD1-A50BE8B75340}"/>
              </a:ext>
            </a:extLst>
          </p:cNvPr>
          <p:cNvSpPr txBox="1">
            <a:spLocks/>
          </p:cNvSpPr>
          <p:nvPr/>
        </p:nvSpPr>
        <p:spPr>
          <a:xfrm>
            <a:off x="-17417" y="1431162"/>
            <a:ext cx="4473594"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〇参加者名簿兼領収証（活動別）</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2" name="字幕 2">
            <a:extLst>
              <a:ext uri="{FF2B5EF4-FFF2-40B4-BE49-F238E27FC236}">
                <a16:creationId xmlns:a16="http://schemas.microsoft.com/office/drawing/2014/main" id="{D2AA4BBA-0424-54D9-2D48-FCC61B71A618}"/>
              </a:ext>
            </a:extLst>
          </p:cNvPr>
          <p:cNvSpPr txBox="1">
            <a:spLocks/>
          </p:cNvSpPr>
          <p:nvPr/>
        </p:nvSpPr>
        <p:spPr>
          <a:xfrm>
            <a:off x="2618" y="535537"/>
            <a:ext cx="4267202" cy="51719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600" b="1" dirty="0">
                <a:solidFill>
                  <a:srgbClr val="FF0000"/>
                </a:solidFill>
                <a:latin typeface="ＤＦＧ極太明朝体" panose="02020C00000000000000" pitchFamily="18" charset="-128"/>
                <a:ea typeface="ＤＦＧ極太明朝体" panose="02020C00000000000000" pitchFamily="18" charset="-128"/>
              </a:rPr>
              <a:t>する書類</a:t>
            </a:r>
          </a:p>
        </p:txBody>
      </p:sp>
      <p:sp>
        <p:nvSpPr>
          <p:cNvPr id="6" name="字幕 2">
            <a:extLst>
              <a:ext uri="{FF2B5EF4-FFF2-40B4-BE49-F238E27FC236}">
                <a16:creationId xmlns:a16="http://schemas.microsoft.com/office/drawing/2014/main" id="{F30BF085-E959-3E74-7F08-3AB433A4C0D7}"/>
              </a:ext>
            </a:extLst>
          </p:cNvPr>
          <p:cNvSpPr txBox="1">
            <a:spLocks/>
          </p:cNvSpPr>
          <p:nvPr/>
        </p:nvSpPr>
        <p:spPr>
          <a:xfrm>
            <a:off x="4480561" y="1074026"/>
            <a:ext cx="4868090" cy="60172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600" b="1" dirty="0">
                <a:solidFill>
                  <a:srgbClr val="FF0000"/>
                </a:solidFill>
                <a:latin typeface="ＤＦＧ極太明朝体" panose="02020C00000000000000" pitchFamily="18" charset="-128"/>
                <a:ea typeface="ＤＦＧ極太明朝体" panose="02020C00000000000000" pitchFamily="18" charset="-128"/>
              </a:rPr>
              <a:t>②何の手間もかけずに</a:t>
            </a:r>
            <a:endParaRPr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9" name="字幕 2">
            <a:extLst>
              <a:ext uri="{FF2B5EF4-FFF2-40B4-BE49-F238E27FC236}">
                <a16:creationId xmlns:a16="http://schemas.microsoft.com/office/drawing/2014/main" id="{C7C559D8-68F0-935B-8B80-D04D160C38A4}"/>
              </a:ext>
            </a:extLst>
          </p:cNvPr>
          <p:cNvSpPr txBox="1">
            <a:spLocks/>
          </p:cNvSpPr>
          <p:nvPr/>
        </p:nvSpPr>
        <p:spPr>
          <a:xfrm>
            <a:off x="4922947" y="1570722"/>
            <a:ext cx="4221053" cy="49608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600" b="1" dirty="0">
                <a:solidFill>
                  <a:srgbClr val="FF0000"/>
                </a:solidFill>
                <a:latin typeface="ＤＦＧ極太明朝体" panose="02020C00000000000000" pitchFamily="18" charset="-128"/>
                <a:ea typeface="ＤＦＧ極太明朝体" panose="02020C00000000000000" pitchFamily="18" charset="-128"/>
              </a:rPr>
              <a:t>完成している報告書</a:t>
            </a:r>
            <a:endParaRPr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10" name="字幕 2">
            <a:extLst>
              <a:ext uri="{FF2B5EF4-FFF2-40B4-BE49-F238E27FC236}">
                <a16:creationId xmlns:a16="http://schemas.microsoft.com/office/drawing/2014/main" id="{622576FD-337B-FF9B-2B08-3E7EEF27FA65}"/>
              </a:ext>
            </a:extLst>
          </p:cNvPr>
          <p:cNvSpPr txBox="1">
            <a:spLocks/>
          </p:cNvSpPr>
          <p:nvPr/>
        </p:nvSpPr>
        <p:spPr>
          <a:xfrm>
            <a:off x="-21766" y="982464"/>
            <a:ext cx="4267202" cy="50824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600" b="1" dirty="0">
                <a:solidFill>
                  <a:srgbClr val="FF0000"/>
                </a:solidFill>
                <a:latin typeface="ＤＦＧ極太明朝体" panose="02020C00000000000000" pitchFamily="18" charset="-128"/>
                <a:ea typeface="ＤＦＧ極太明朝体" panose="02020C00000000000000" pitchFamily="18" charset="-128"/>
              </a:rPr>
              <a:t>↓</a:t>
            </a:r>
          </a:p>
        </p:txBody>
      </p:sp>
      <p:sp>
        <p:nvSpPr>
          <p:cNvPr id="12" name="字幕 2">
            <a:extLst>
              <a:ext uri="{FF2B5EF4-FFF2-40B4-BE49-F238E27FC236}">
                <a16:creationId xmlns:a16="http://schemas.microsoft.com/office/drawing/2014/main" id="{D7433520-CC54-DD2D-B1E6-BCC00946E731}"/>
              </a:ext>
            </a:extLst>
          </p:cNvPr>
          <p:cNvSpPr txBox="1">
            <a:spLocks/>
          </p:cNvSpPr>
          <p:nvPr/>
        </p:nvSpPr>
        <p:spPr>
          <a:xfrm>
            <a:off x="5339144" y="1961812"/>
            <a:ext cx="3359932" cy="48253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600" b="1" dirty="0">
                <a:solidFill>
                  <a:srgbClr val="FF0000"/>
                </a:solidFill>
                <a:latin typeface="ＤＦＧ極太明朝体" panose="02020C00000000000000" pitchFamily="18" charset="-128"/>
                <a:ea typeface="ＤＦＧ極太明朝体" panose="02020C00000000000000" pitchFamily="18" charset="-128"/>
              </a:rPr>
              <a:t>↓</a:t>
            </a:r>
            <a:endParaRPr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13" name="字幕 2">
            <a:extLst>
              <a:ext uri="{FF2B5EF4-FFF2-40B4-BE49-F238E27FC236}">
                <a16:creationId xmlns:a16="http://schemas.microsoft.com/office/drawing/2014/main" id="{F7058638-6BDE-F219-1DB4-C10E9CBE52E7}"/>
              </a:ext>
            </a:extLst>
          </p:cNvPr>
          <p:cNvSpPr txBox="1">
            <a:spLocks/>
          </p:cNvSpPr>
          <p:nvPr/>
        </p:nvSpPr>
        <p:spPr>
          <a:xfrm>
            <a:off x="3988526" y="3559295"/>
            <a:ext cx="5155474" cy="53584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600" b="1" dirty="0">
                <a:solidFill>
                  <a:srgbClr val="FF0000"/>
                </a:solidFill>
                <a:latin typeface="ＤＦＧ極太明朝体" panose="02020C00000000000000" pitchFamily="18" charset="-128"/>
                <a:ea typeface="ＤＦＧ極太明朝体" panose="02020C00000000000000" pitchFamily="18" charset="-128"/>
              </a:rPr>
              <a:t>③少し手間をかけて作成</a:t>
            </a:r>
            <a:endParaRPr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14" name="字幕 2">
            <a:extLst>
              <a:ext uri="{FF2B5EF4-FFF2-40B4-BE49-F238E27FC236}">
                <a16:creationId xmlns:a16="http://schemas.microsoft.com/office/drawing/2014/main" id="{937C5BFC-05BE-ED15-FE0F-A998D8828854}"/>
              </a:ext>
            </a:extLst>
          </p:cNvPr>
          <p:cNvSpPr txBox="1">
            <a:spLocks/>
          </p:cNvSpPr>
          <p:nvPr/>
        </p:nvSpPr>
        <p:spPr>
          <a:xfrm>
            <a:off x="3958052" y="4087634"/>
            <a:ext cx="5155474" cy="51862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600" b="1" dirty="0">
                <a:solidFill>
                  <a:srgbClr val="FF0000"/>
                </a:solidFill>
                <a:latin typeface="ＤＦＧ極太明朝体" panose="02020C00000000000000" pitchFamily="18" charset="-128"/>
                <a:ea typeface="ＤＦＧ極太明朝体" panose="02020C00000000000000" pitchFamily="18" charset="-128"/>
              </a:rPr>
              <a:t>する書類　↓</a:t>
            </a:r>
            <a:endParaRPr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15" name="字幕 2">
            <a:extLst>
              <a:ext uri="{FF2B5EF4-FFF2-40B4-BE49-F238E27FC236}">
                <a16:creationId xmlns:a16="http://schemas.microsoft.com/office/drawing/2014/main" id="{D4FE6F9D-98BB-60DB-8897-771F68CF5CE1}"/>
              </a:ext>
            </a:extLst>
          </p:cNvPr>
          <p:cNvSpPr txBox="1">
            <a:spLocks/>
          </p:cNvSpPr>
          <p:nvPr/>
        </p:nvSpPr>
        <p:spPr>
          <a:xfrm>
            <a:off x="0" y="1800922"/>
            <a:ext cx="5263069"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〇構成員別支払明細表（領収証兼用）</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16" name="字幕 2">
            <a:extLst>
              <a:ext uri="{FF2B5EF4-FFF2-40B4-BE49-F238E27FC236}">
                <a16:creationId xmlns:a16="http://schemas.microsoft.com/office/drawing/2014/main" id="{8A849F97-A36C-7242-4799-BBBFC1CF965E}"/>
              </a:ext>
            </a:extLst>
          </p:cNvPr>
          <p:cNvSpPr txBox="1">
            <a:spLocks/>
          </p:cNvSpPr>
          <p:nvPr/>
        </p:nvSpPr>
        <p:spPr>
          <a:xfrm>
            <a:off x="0" y="2168150"/>
            <a:ext cx="5280485"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〇構成員別支払合計表（金種表）</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17" name="字幕 2">
            <a:extLst>
              <a:ext uri="{FF2B5EF4-FFF2-40B4-BE49-F238E27FC236}">
                <a16:creationId xmlns:a16="http://schemas.microsoft.com/office/drawing/2014/main" id="{F748BC5B-727B-91AD-FD9C-DBB0DC5681D9}"/>
              </a:ext>
            </a:extLst>
          </p:cNvPr>
          <p:cNvSpPr txBox="1">
            <a:spLocks/>
          </p:cNvSpPr>
          <p:nvPr/>
        </p:nvSpPr>
        <p:spPr>
          <a:xfrm>
            <a:off x="-1" y="2547422"/>
            <a:ext cx="4881149"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a:t>
            </a:r>
            <a:r>
              <a:rPr lang="ja-JP" altLang="en-US" sz="2400" b="0" dirty="0">
                <a:effectLst/>
                <a:latin typeface="ＤＦＧPOP1体W9" panose="040B0900000000000000" pitchFamily="50" charset="-128"/>
                <a:ea typeface="ＤＦＧPOP1体W9" panose="040B0900000000000000" pitchFamily="50" charset="-128"/>
              </a:rPr>
              <a:t>一人別</a:t>
            </a:r>
            <a:r>
              <a:rPr lang="ja-JP" altLang="ja-JP" sz="2400" b="0" dirty="0">
                <a:effectLst/>
                <a:latin typeface="ＤＦＧPOP1体W9" panose="040B0900000000000000" pitchFamily="50" charset="-128"/>
                <a:ea typeface="ＤＦＧPOP1体W9" panose="040B0900000000000000" pitchFamily="50" charset="-128"/>
              </a:rPr>
              <a:t>支払通知書</a:t>
            </a:r>
            <a:r>
              <a:rPr lang="ja-JP" altLang="en-US" dirty="0">
                <a:latin typeface="ＤＦＧPOP1体W9" panose="040B0900000000000000" pitchFamily="50" charset="-128"/>
                <a:ea typeface="ＤＦＧPOP1体W9" panose="040B0900000000000000" pitchFamily="50" charset="-128"/>
              </a:rPr>
              <a:t>・同領収証</a:t>
            </a:r>
            <a:r>
              <a:rPr lang="ja-JP" altLang="en-US" sz="2400" b="0" dirty="0">
                <a:effectLst/>
                <a:latin typeface="ＤＦＧPOP1体W9" panose="040B0900000000000000" pitchFamily="50" charset="-128"/>
                <a:ea typeface="ＤＦＧPOP1体W9" panose="040B0900000000000000" pitchFamily="50" charset="-128"/>
              </a:rPr>
              <a:t>　</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18" name="字幕 2">
            <a:extLst>
              <a:ext uri="{FF2B5EF4-FFF2-40B4-BE49-F238E27FC236}">
                <a16:creationId xmlns:a16="http://schemas.microsoft.com/office/drawing/2014/main" id="{FBFB9BAE-8163-CB5C-01BF-B82A4785B890}"/>
              </a:ext>
            </a:extLst>
          </p:cNvPr>
          <p:cNvSpPr txBox="1">
            <a:spLocks/>
          </p:cNvSpPr>
          <p:nvPr/>
        </p:nvSpPr>
        <p:spPr>
          <a:xfrm>
            <a:off x="-13056" y="2912897"/>
            <a:ext cx="4275910"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〇日当・借上げ等集計表</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19" name="字幕 2">
            <a:extLst>
              <a:ext uri="{FF2B5EF4-FFF2-40B4-BE49-F238E27FC236}">
                <a16:creationId xmlns:a16="http://schemas.microsoft.com/office/drawing/2014/main" id="{66F2A8DA-9952-E865-CCDA-F18CF56F941B}"/>
              </a:ext>
            </a:extLst>
          </p:cNvPr>
          <p:cNvSpPr txBox="1">
            <a:spLocks/>
          </p:cNvSpPr>
          <p:nvPr/>
        </p:nvSpPr>
        <p:spPr>
          <a:xfrm>
            <a:off x="-13056" y="3286323"/>
            <a:ext cx="4282438"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〇領収証憑整理票（支出伝票）</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20" name="字幕 2">
            <a:extLst>
              <a:ext uri="{FF2B5EF4-FFF2-40B4-BE49-F238E27FC236}">
                <a16:creationId xmlns:a16="http://schemas.microsoft.com/office/drawing/2014/main" id="{116D1B03-2A02-0E9E-5419-D8F1202A9755}"/>
              </a:ext>
            </a:extLst>
          </p:cNvPr>
          <p:cNvSpPr txBox="1">
            <a:spLocks/>
          </p:cNvSpPr>
          <p:nvPr/>
        </p:nvSpPr>
        <p:spPr>
          <a:xfrm>
            <a:off x="-13056" y="3652946"/>
            <a:ext cx="4275910" cy="33952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〇収入整理票（収入伝票）</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21" name="字幕 2">
            <a:extLst>
              <a:ext uri="{FF2B5EF4-FFF2-40B4-BE49-F238E27FC236}">
                <a16:creationId xmlns:a16="http://schemas.microsoft.com/office/drawing/2014/main" id="{87C9437B-468C-F81E-7CD7-80B245EEFC7B}"/>
              </a:ext>
            </a:extLst>
          </p:cNvPr>
          <p:cNvSpPr txBox="1">
            <a:spLocks/>
          </p:cNvSpPr>
          <p:nvPr/>
        </p:nvSpPr>
        <p:spPr>
          <a:xfrm>
            <a:off x="-6528" y="4019395"/>
            <a:ext cx="4275910"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〇全銀仕様振込依頼書</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22" name="字幕 2">
            <a:extLst>
              <a:ext uri="{FF2B5EF4-FFF2-40B4-BE49-F238E27FC236}">
                <a16:creationId xmlns:a16="http://schemas.microsoft.com/office/drawing/2014/main" id="{5C5D4343-2B6D-F3A2-496C-6CBBFDFFF38F}"/>
              </a:ext>
            </a:extLst>
          </p:cNvPr>
          <p:cNvSpPr txBox="1">
            <a:spLocks/>
          </p:cNvSpPr>
          <p:nvPr/>
        </p:nvSpPr>
        <p:spPr>
          <a:xfrm>
            <a:off x="-16416" y="4383889"/>
            <a:ext cx="4275910"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〇予算執行状況表</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23" name="字幕 2">
            <a:extLst>
              <a:ext uri="{FF2B5EF4-FFF2-40B4-BE49-F238E27FC236}">
                <a16:creationId xmlns:a16="http://schemas.microsoft.com/office/drawing/2014/main" id="{B7D64E4C-8ECD-A078-B882-3FF8B6862E29}"/>
              </a:ext>
            </a:extLst>
          </p:cNvPr>
          <p:cNvSpPr txBox="1">
            <a:spLocks/>
          </p:cNvSpPr>
          <p:nvPr/>
        </p:nvSpPr>
        <p:spPr>
          <a:xfrm>
            <a:off x="0" y="4722166"/>
            <a:ext cx="4275910"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〇源泉徴収票</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24" name="字幕 2">
            <a:extLst>
              <a:ext uri="{FF2B5EF4-FFF2-40B4-BE49-F238E27FC236}">
                <a16:creationId xmlns:a16="http://schemas.microsoft.com/office/drawing/2014/main" id="{21CDD14B-6D01-417A-CF15-F755E51C8DD4}"/>
              </a:ext>
            </a:extLst>
          </p:cNvPr>
          <p:cNvSpPr txBox="1">
            <a:spLocks/>
          </p:cNvSpPr>
          <p:nvPr/>
        </p:nvSpPr>
        <p:spPr>
          <a:xfrm>
            <a:off x="-13056" y="5056036"/>
            <a:ext cx="4275910"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〇総会資料</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26" name="字幕 2">
            <a:extLst>
              <a:ext uri="{FF2B5EF4-FFF2-40B4-BE49-F238E27FC236}">
                <a16:creationId xmlns:a16="http://schemas.microsoft.com/office/drawing/2014/main" id="{A496BF1D-0EB8-A478-6EE4-F93861FEAB47}"/>
              </a:ext>
            </a:extLst>
          </p:cNvPr>
          <p:cNvSpPr txBox="1">
            <a:spLocks/>
          </p:cNvSpPr>
          <p:nvPr/>
        </p:nvSpPr>
        <p:spPr>
          <a:xfrm>
            <a:off x="-6528" y="5472314"/>
            <a:ext cx="4275910" cy="366791"/>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2000" b="1" dirty="0">
                <a:solidFill>
                  <a:srgbClr val="FF0000"/>
                </a:solidFill>
                <a:latin typeface="ＤＣＰ愛ラインW5" panose="040B0500000000000000" pitchFamily="50" charset="-128"/>
                <a:ea typeface="ＤＣＰ愛ラインW5" panose="040B0500000000000000" pitchFamily="50" charset="-128"/>
              </a:rPr>
              <a:t>　</a:t>
            </a:r>
            <a:r>
              <a:rPr lang="ja-JP" altLang="en-US" sz="2600" dirty="0">
                <a:latin typeface="ＤＦＧPOP1体W9" panose="040B0900000000000000" pitchFamily="50" charset="-128"/>
                <a:ea typeface="ＤＦＧPOP1体W9" panose="040B0900000000000000" pitchFamily="50" charset="-128"/>
              </a:rPr>
              <a:t>活動報告書・決算報告書</a:t>
            </a:r>
          </a:p>
        </p:txBody>
      </p:sp>
      <p:sp>
        <p:nvSpPr>
          <p:cNvPr id="28" name="字幕 2">
            <a:extLst>
              <a:ext uri="{FF2B5EF4-FFF2-40B4-BE49-F238E27FC236}">
                <a16:creationId xmlns:a16="http://schemas.microsoft.com/office/drawing/2014/main" id="{1EF5AA34-07D6-9C05-42BE-4E5E25BC6AE6}"/>
              </a:ext>
            </a:extLst>
          </p:cNvPr>
          <p:cNvSpPr txBox="1">
            <a:spLocks/>
          </p:cNvSpPr>
          <p:nvPr/>
        </p:nvSpPr>
        <p:spPr>
          <a:xfrm>
            <a:off x="4782313" y="2500009"/>
            <a:ext cx="3821323"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〇様式第</a:t>
            </a:r>
            <a:r>
              <a:rPr lang="en-US" altLang="ja-JP" b="1" dirty="0">
                <a:latin typeface="ＤＦＧPOP1体W9" panose="040B0900000000000000" pitchFamily="50" charset="-128"/>
                <a:ea typeface="ＤＦＧPOP1体W9" panose="040B0900000000000000" pitchFamily="50" charset="-128"/>
              </a:rPr>
              <a:t>1-6</a:t>
            </a:r>
            <a:r>
              <a:rPr lang="ja-JP" altLang="en-US" b="1" dirty="0">
                <a:latin typeface="ＤＦＧPOP1体W9" panose="040B0900000000000000" pitchFamily="50" charset="-128"/>
                <a:ea typeface="ＤＦＧPOP1体W9" panose="040B0900000000000000" pitchFamily="50" charset="-128"/>
              </a:rPr>
              <a:t>号活動記録</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29" name="字幕 2">
            <a:extLst>
              <a:ext uri="{FF2B5EF4-FFF2-40B4-BE49-F238E27FC236}">
                <a16:creationId xmlns:a16="http://schemas.microsoft.com/office/drawing/2014/main" id="{394A3B4E-D827-EA28-5240-C89A10302198}"/>
              </a:ext>
            </a:extLst>
          </p:cNvPr>
          <p:cNvSpPr txBox="1">
            <a:spLocks/>
          </p:cNvSpPr>
          <p:nvPr/>
        </p:nvSpPr>
        <p:spPr>
          <a:xfrm>
            <a:off x="4774427" y="2880840"/>
            <a:ext cx="3821323"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〇様式第</a:t>
            </a:r>
            <a:r>
              <a:rPr lang="en-US" altLang="ja-JP" b="1" dirty="0">
                <a:latin typeface="ＤＦＧPOP1体W9" panose="040B0900000000000000" pitchFamily="50" charset="-128"/>
                <a:ea typeface="ＤＦＧPOP1体W9" panose="040B0900000000000000" pitchFamily="50" charset="-128"/>
              </a:rPr>
              <a:t>1-7</a:t>
            </a:r>
            <a:r>
              <a:rPr lang="ja-JP" altLang="en-US" b="1" dirty="0">
                <a:latin typeface="ＤＦＧPOP1体W9" panose="040B0900000000000000" pitchFamily="50" charset="-128"/>
                <a:ea typeface="ＤＦＧPOP1体W9" panose="040B0900000000000000" pitchFamily="50" charset="-128"/>
              </a:rPr>
              <a:t>号金銭出納簿</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30" name="字幕 2">
            <a:extLst>
              <a:ext uri="{FF2B5EF4-FFF2-40B4-BE49-F238E27FC236}">
                <a16:creationId xmlns:a16="http://schemas.microsoft.com/office/drawing/2014/main" id="{D2176B15-DFA8-F0A3-A21C-96F66FED1002}"/>
              </a:ext>
            </a:extLst>
          </p:cNvPr>
          <p:cNvSpPr txBox="1">
            <a:spLocks/>
          </p:cNvSpPr>
          <p:nvPr/>
        </p:nvSpPr>
        <p:spPr>
          <a:xfrm>
            <a:off x="4626440" y="5404232"/>
            <a:ext cx="4473594"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〇申請・報告様式（県版）</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31" name="字幕 2">
            <a:extLst>
              <a:ext uri="{FF2B5EF4-FFF2-40B4-BE49-F238E27FC236}">
                <a16:creationId xmlns:a16="http://schemas.microsoft.com/office/drawing/2014/main" id="{2A2B19D6-14BF-E3F8-1B97-BB6CE0EEBDB4}"/>
              </a:ext>
            </a:extLst>
          </p:cNvPr>
          <p:cNvSpPr txBox="1">
            <a:spLocks/>
          </p:cNvSpPr>
          <p:nvPr/>
        </p:nvSpPr>
        <p:spPr>
          <a:xfrm>
            <a:off x="4632971" y="4674298"/>
            <a:ext cx="4480555"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〇診断結果・修復履歴の記録</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32" name="字幕 2">
            <a:extLst>
              <a:ext uri="{FF2B5EF4-FFF2-40B4-BE49-F238E27FC236}">
                <a16:creationId xmlns:a16="http://schemas.microsoft.com/office/drawing/2014/main" id="{B27D77F5-AD26-DB62-690A-3D51D4A96E93}"/>
              </a:ext>
            </a:extLst>
          </p:cNvPr>
          <p:cNvSpPr txBox="1">
            <a:spLocks/>
          </p:cNvSpPr>
          <p:nvPr/>
        </p:nvSpPr>
        <p:spPr>
          <a:xfrm>
            <a:off x="4632970" y="5773007"/>
            <a:ext cx="4480555"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〇様式第</a:t>
            </a:r>
            <a:r>
              <a:rPr lang="en-US" altLang="ja-JP" b="1" dirty="0">
                <a:latin typeface="ＤＦＧPOP1体W9" panose="040B0900000000000000" pitchFamily="50" charset="-128"/>
                <a:ea typeface="ＤＦＧPOP1体W9" panose="040B0900000000000000" pitchFamily="50" charset="-128"/>
              </a:rPr>
              <a:t>1-10</a:t>
            </a:r>
            <a:r>
              <a:rPr lang="ja-JP" altLang="en-US" b="1" dirty="0">
                <a:latin typeface="ＤＦＧPOP1体W9" panose="040B0900000000000000" pitchFamily="50" charset="-128"/>
                <a:ea typeface="ＤＦＧPOP1体W9" panose="040B0900000000000000" pitchFamily="50" charset="-128"/>
              </a:rPr>
              <a:t>号財産管理台帳</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33" name="字幕 2">
            <a:extLst>
              <a:ext uri="{FF2B5EF4-FFF2-40B4-BE49-F238E27FC236}">
                <a16:creationId xmlns:a16="http://schemas.microsoft.com/office/drawing/2014/main" id="{36ACBAAD-E424-773F-D9D4-C7D93CF1362C}"/>
              </a:ext>
            </a:extLst>
          </p:cNvPr>
          <p:cNvSpPr txBox="1">
            <a:spLocks/>
          </p:cNvSpPr>
          <p:nvPr/>
        </p:nvSpPr>
        <p:spPr>
          <a:xfrm>
            <a:off x="4632970" y="5021207"/>
            <a:ext cx="4480555"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〇申請・報告様式（農水省版）</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34" name="字幕 2">
            <a:extLst>
              <a:ext uri="{FF2B5EF4-FFF2-40B4-BE49-F238E27FC236}">
                <a16:creationId xmlns:a16="http://schemas.microsoft.com/office/drawing/2014/main" id="{7E10D06E-CE2A-7D34-4182-CD66606E75EC}"/>
              </a:ext>
            </a:extLst>
          </p:cNvPr>
          <p:cNvSpPr txBox="1">
            <a:spLocks/>
          </p:cNvSpPr>
          <p:nvPr/>
        </p:nvSpPr>
        <p:spPr>
          <a:xfrm>
            <a:off x="4639500" y="6139798"/>
            <a:ext cx="4480555"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〇構成員一覧</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Tree>
    <p:extLst>
      <p:ext uri="{BB962C8B-B14F-4D97-AF65-F5344CB8AC3E}">
        <p14:creationId xmlns:p14="http://schemas.microsoft.com/office/powerpoint/2010/main" val="3064899854"/>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401B2B15-35C6-6268-5C94-D90EBCDFAF0C}"/>
              </a:ext>
            </a:extLst>
          </p:cNvPr>
          <p:cNvSpPr>
            <a:spLocks noGrp="1"/>
          </p:cNvSpPr>
          <p:nvPr>
            <p:ph type="subTitle" idx="1"/>
          </p:nvPr>
        </p:nvSpPr>
        <p:spPr>
          <a:xfrm>
            <a:off x="-8709" y="705859"/>
            <a:ext cx="9144000" cy="830383"/>
          </a:xfrm>
        </p:spPr>
        <p:txBody>
          <a:bodyPr>
            <a:normAutofit/>
          </a:bodyPr>
          <a:lstStyle/>
          <a:p>
            <a:pPr algn="l"/>
            <a:r>
              <a:rPr kumimoji="1" lang="ja-JP" altLang="en-US" sz="3000" b="1" dirty="0">
                <a:solidFill>
                  <a:srgbClr val="FF0000"/>
                </a:solidFill>
                <a:latin typeface="ＤＣＧ愛ラインW5" panose="040B0500000000000000" pitchFamily="50" charset="-128"/>
                <a:ea typeface="ＤＣＧ愛ラインW5" panose="040B0500000000000000" pitchFamily="50" charset="-128"/>
              </a:rPr>
              <a:t>　</a:t>
            </a:r>
            <a:r>
              <a:rPr lang="ja-JP" altLang="en-US" sz="3000" b="1" dirty="0">
                <a:solidFill>
                  <a:srgbClr val="FF0000"/>
                </a:solidFill>
                <a:latin typeface="ＤＦＧ極太明朝体" panose="02020C00000000000000" pitchFamily="18" charset="-128"/>
                <a:ea typeface="ＤＦＧ極太明朝体" panose="02020C00000000000000" pitchFamily="18" charset="-128"/>
              </a:rPr>
              <a:t>田園クラブ</a:t>
            </a:r>
            <a:r>
              <a:rPr lang="ja-JP" altLang="en-US" sz="3000" b="1" dirty="0">
                <a:latin typeface="ＤＦＧPOP1体W9" panose="040B0900000000000000" pitchFamily="50" charset="-128"/>
                <a:ea typeface="ＤＦＧPOP1体W9" panose="040B0900000000000000" pitchFamily="50" charset="-128"/>
              </a:rPr>
              <a:t>は</a:t>
            </a:r>
            <a:r>
              <a:rPr kumimoji="1" lang="ja-JP" altLang="en-US" sz="3000" b="1" dirty="0">
                <a:latin typeface="ＤＦＧPOP1体W9" panose="040B0900000000000000" pitchFamily="50" charset="-128"/>
                <a:ea typeface="ＤＦＧPOP1体W9" panose="040B0900000000000000" pitchFamily="50" charset="-128"/>
              </a:rPr>
              <a:t>活動組織の運営管理を支援するための</a:t>
            </a:r>
            <a:endParaRPr kumimoji="1" lang="ja-JP" altLang="en-US" sz="3000" b="1" dirty="0">
              <a:solidFill>
                <a:srgbClr val="FF0000"/>
              </a:solidFill>
              <a:latin typeface="ＤＦＧPOP1体W9" panose="040B0900000000000000" pitchFamily="50" charset="-128"/>
              <a:ea typeface="ＤＦＧPOP1体W9" panose="040B0900000000000000" pitchFamily="50" charset="-128"/>
            </a:endParaRPr>
          </a:p>
        </p:txBody>
      </p:sp>
      <p:sp>
        <p:nvSpPr>
          <p:cNvPr id="7" name="字幕 2">
            <a:extLst>
              <a:ext uri="{FF2B5EF4-FFF2-40B4-BE49-F238E27FC236}">
                <a16:creationId xmlns:a16="http://schemas.microsoft.com/office/drawing/2014/main" id="{1E4F4C03-621A-0378-A667-237837231CE7}"/>
              </a:ext>
            </a:extLst>
          </p:cNvPr>
          <p:cNvSpPr txBox="1">
            <a:spLocks/>
          </p:cNvSpPr>
          <p:nvPr/>
        </p:nvSpPr>
        <p:spPr>
          <a:xfrm>
            <a:off x="-8709" y="1270481"/>
            <a:ext cx="9144000" cy="7017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solidFill>
                  <a:srgbClr val="FF0000"/>
                </a:solidFill>
                <a:latin typeface="ＤＦＧ極太明朝体" panose="02020C00000000000000" pitchFamily="18" charset="-128"/>
                <a:ea typeface="ＤＦＧ極太明朝体" panose="02020C00000000000000" pitchFamily="18" charset="-128"/>
              </a:rPr>
              <a:t>　</a:t>
            </a:r>
            <a:r>
              <a:rPr lang="ja-JP" altLang="en-US" sz="3000" b="1" dirty="0">
                <a:latin typeface="ＤＦＧPOP1体W9" panose="040B0900000000000000" pitchFamily="50" charset="-128"/>
                <a:ea typeface="ＤＦＧPOP1体W9" panose="040B0900000000000000" pitchFamily="50" charset="-128"/>
              </a:rPr>
              <a:t>システムです。正確で素早い事務処理は、構成員の皆</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8" name="字幕 2">
            <a:extLst>
              <a:ext uri="{FF2B5EF4-FFF2-40B4-BE49-F238E27FC236}">
                <a16:creationId xmlns:a16="http://schemas.microsoft.com/office/drawing/2014/main" id="{AC44C12A-A347-0CE6-5FD1-A50BE8B75340}"/>
              </a:ext>
            </a:extLst>
          </p:cNvPr>
          <p:cNvSpPr txBox="1">
            <a:spLocks/>
          </p:cNvSpPr>
          <p:nvPr/>
        </p:nvSpPr>
        <p:spPr>
          <a:xfrm>
            <a:off x="-8709" y="1818074"/>
            <a:ext cx="9126592" cy="75596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latin typeface="ＤＦＧPOP1体W9" panose="040B0900000000000000" pitchFamily="50" charset="-128"/>
                <a:ea typeface="ＤＦＧPOP1体W9" panose="040B0900000000000000" pitchFamily="50" charset="-128"/>
              </a:rPr>
              <a:t>　さんや行政からの信頼性を高めます。</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11" name="字幕 2">
            <a:extLst>
              <a:ext uri="{FF2B5EF4-FFF2-40B4-BE49-F238E27FC236}">
                <a16:creationId xmlns:a16="http://schemas.microsoft.com/office/drawing/2014/main" id="{04EC5020-5A9F-FF5B-7653-77FDA3A9C8E5}"/>
              </a:ext>
            </a:extLst>
          </p:cNvPr>
          <p:cNvSpPr txBox="1">
            <a:spLocks/>
          </p:cNvSpPr>
          <p:nvPr/>
        </p:nvSpPr>
        <p:spPr>
          <a:xfrm>
            <a:off x="8709" y="2957724"/>
            <a:ext cx="9144000" cy="94255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6000" b="1" dirty="0">
                <a:solidFill>
                  <a:srgbClr val="FF0000"/>
                </a:solidFill>
                <a:latin typeface="ＤＣＧ愛ラインW5" panose="040B0500000000000000" pitchFamily="50" charset="-128"/>
                <a:ea typeface="ＤＣＧ愛ラインW5" panose="040B0500000000000000" pitchFamily="50" charset="-128"/>
              </a:rPr>
              <a:t>導入の効果は圧倒的</a:t>
            </a:r>
          </a:p>
        </p:txBody>
      </p:sp>
      <p:sp>
        <p:nvSpPr>
          <p:cNvPr id="2" name="字幕 2">
            <a:extLst>
              <a:ext uri="{FF2B5EF4-FFF2-40B4-BE49-F238E27FC236}">
                <a16:creationId xmlns:a16="http://schemas.microsoft.com/office/drawing/2014/main" id="{49ABD44C-09AE-54B3-8491-E10D42BE094E}"/>
              </a:ext>
            </a:extLst>
          </p:cNvPr>
          <p:cNvSpPr txBox="1">
            <a:spLocks/>
          </p:cNvSpPr>
          <p:nvPr/>
        </p:nvSpPr>
        <p:spPr>
          <a:xfrm>
            <a:off x="-8709" y="4525731"/>
            <a:ext cx="9161418" cy="53947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latin typeface="ＤＦＧPOP1体W9" panose="040B0900000000000000" pitchFamily="50" charset="-128"/>
                <a:ea typeface="ＤＦＧPOP1体W9" panose="040B0900000000000000" pitchFamily="50" charset="-128"/>
              </a:rPr>
              <a:t>　重複作業がなくなり、事務作業のスピードアップと</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6" name="字幕 2">
            <a:extLst>
              <a:ext uri="{FF2B5EF4-FFF2-40B4-BE49-F238E27FC236}">
                <a16:creationId xmlns:a16="http://schemas.microsoft.com/office/drawing/2014/main" id="{2252C4C6-5638-E0F8-62A5-7EAF95F42B51}"/>
              </a:ext>
            </a:extLst>
          </p:cNvPr>
          <p:cNvSpPr txBox="1">
            <a:spLocks/>
          </p:cNvSpPr>
          <p:nvPr/>
        </p:nvSpPr>
        <p:spPr>
          <a:xfrm>
            <a:off x="-17418" y="5074389"/>
            <a:ext cx="9161418" cy="53947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latin typeface="ＤＦＧPOP1体W9" panose="040B0900000000000000" pitchFamily="50" charset="-128"/>
                <a:ea typeface="ＤＦＧPOP1体W9" panose="040B0900000000000000" pitchFamily="50" charset="-128"/>
              </a:rPr>
              <a:t>　圧倒的な省力化が図れます。</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Tree>
    <p:extLst>
      <p:ext uri="{BB962C8B-B14F-4D97-AF65-F5344CB8AC3E}">
        <p14:creationId xmlns:p14="http://schemas.microsoft.com/office/powerpoint/2010/main" val="1045124681"/>
      </p:ext>
    </p:extLst>
  </p:cSld>
  <p:clrMapOvr>
    <a:masterClrMapping/>
  </p:clrMapOvr>
  <mc:AlternateContent xmlns:mc="http://schemas.openxmlformats.org/markup-compatibility/2006" xmlns:p14="http://schemas.microsoft.com/office/powerpoint/2010/main">
    <mc:Choice Requires="p14">
      <p:transition spd="slow" p14:dur="2000" advTm="3879"/>
    </mc:Choice>
    <mc:Fallback xmlns="">
      <p:transition spd="slow" advTm="3879"/>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401B2B15-35C6-6268-5C94-D90EBCDFAF0C}"/>
              </a:ext>
            </a:extLst>
          </p:cNvPr>
          <p:cNvSpPr>
            <a:spLocks noGrp="1"/>
          </p:cNvSpPr>
          <p:nvPr>
            <p:ph type="subTitle" idx="1"/>
          </p:nvPr>
        </p:nvSpPr>
        <p:spPr>
          <a:xfrm>
            <a:off x="-8709" y="705859"/>
            <a:ext cx="9144000" cy="830383"/>
          </a:xfrm>
        </p:spPr>
        <p:txBody>
          <a:bodyPr>
            <a:normAutofit/>
          </a:bodyPr>
          <a:lstStyle/>
          <a:p>
            <a:pPr algn="l"/>
            <a:r>
              <a:rPr kumimoji="1" lang="ja-JP" altLang="en-US" sz="3000" b="1" dirty="0">
                <a:solidFill>
                  <a:srgbClr val="FF0000"/>
                </a:solidFill>
                <a:latin typeface="ＤＣＧ愛ラインW5" panose="040B0500000000000000" pitchFamily="50" charset="-128"/>
                <a:ea typeface="ＤＣＧ愛ラインW5" panose="040B0500000000000000" pitchFamily="50" charset="-128"/>
              </a:rPr>
              <a:t>　</a:t>
            </a:r>
            <a:r>
              <a:rPr lang="ja-JP" altLang="en-US" sz="3000" b="1" dirty="0">
                <a:solidFill>
                  <a:srgbClr val="FF0000"/>
                </a:solidFill>
                <a:latin typeface="ＤＦＧ極太明朝体" panose="02020C00000000000000" pitchFamily="18" charset="-128"/>
                <a:ea typeface="ＤＦＧ極太明朝体" panose="02020C00000000000000" pitchFamily="18" charset="-128"/>
              </a:rPr>
              <a:t>田園クラブ</a:t>
            </a:r>
            <a:r>
              <a:rPr lang="ja-JP" altLang="en-US" sz="3000" b="1" dirty="0">
                <a:latin typeface="ＤＦＧPOP1体W9" panose="040B0900000000000000" pitchFamily="50" charset="-128"/>
                <a:ea typeface="ＤＦＧPOP1体W9" panose="040B0900000000000000" pitchFamily="50" charset="-128"/>
              </a:rPr>
              <a:t>は</a:t>
            </a:r>
            <a:r>
              <a:rPr kumimoji="1" lang="ja-JP" altLang="en-US" sz="3000" b="1" dirty="0">
                <a:latin typeface="ＤＦＧPOP1体W9" panose="040B0900000000000000" pitchFamily="50" charset="-128"/>
                <a:ea typeface="ＤＦＧPOP1体W9" panose="040B0900000000000000" pitchFamily="50" charset="-128"/>
              </a:rPr>
              <a:t>活動組織の運営管理を支援するための</a:t>
            </a:r>
            <a:endParaRPr kumimoji="1" lang="ja-JP" altLang="en-US" sz="3000" b="1" dirty="0">
              <a:solidFill>
                <a:srgbClr val="FF0000"/>
              </a:solidFill>
              <a:latin typeface="ＤＦＧPOP1体W9" panose="040B0900000000000000" pitchFamily="50" charset="-128"/>
              <a:ea typeface="ＤＦＧPOP1体W9" panose="040B0900000000000000" pitchFamily="50" charset="-128"/>
            </a:endParaRPr>
          </a:p>
        </p:txBody>
      </p:sp>
      <p:sp>
        <p:nvSpPr>
          <p:cNvPr id="7" name="字幕 2">
            <a:extLst>
              <a:ext uri="{FF2B5EF4-FFF2-40B4-BE49-F238E27FC236}">
                <a16:creationId xmlns:a16="http://schemas.microsoft.com/office/drawing/2014/main" id="{1E4F4C03-621A-0378-A667-237837231CE7}"/>
              </a:ext>
            </a:extLst>
          </p:cNvPr>
          <p:cNvSpPr txBox="1">
            <a:spLocks/>
          </p:cNvSpPr>
          <p:nvPr/>
        </p:nvSpPr>
        <p:spPr>
          <a:xfrm>
            <a:off x="-8709" y="1270481"/>
            <a:ext cx="9144000" cy="7017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solidFill>
                  <a:srgbClr val="FF0000"/>
                </a:solidFill>
                <a:latin typeface="ＤＦＧ極太明朝体" panose="02020C00000000000000" pitchFamily="18" charset="-128"/>
                <a:ea typeface="ＤＦＧ極太明朝体" panose="02020C00000000000000" pitchFamily="18" charset="-128"/>
              </a:rPr>
              <a:t>　</a:t>
            </a:r>
            <a:r>
              <a:rPr lang="ja-JP" altLang="en-US" sz="3000" b="1" dirty="0">
                <a:latin typeface="ＤＦＧPOP1体W9" panose="040B0900000000000000" pitchFamily="50" charset="-128"/>
                <a:ea typeface="ＤＦＧPOP1体W9" panose="040B0900000000000000" pitchFamily="50" charset="-128"/>
              </a:rPr>
              <a:t>システムです。正確で素早い事務処理は、構成員の皆</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8" name="字幕 2">
            <a:extLst>
              <a:ext uri="{FF2B5EF4-FFF2-40B4-BE49-F238E27FC236}">
                <a16:creationId xmlns:a16="http://schemas.microsoft.com/office/drawing/2014/main" id="{AC44C12A-A347-0CE6-5FD1-A50BE8B75340}"/>
              </a:ext>
            </a:extLst>
          </p:cNvPr>
          <p:cNvSpPr txBox="1">
            <a:spLocks/>
          </p:cNvSpPr>
          <p:nvPr/>
        </p:nvSpPr>
        <p:spPr>
          <a:xfrm>
            <a:off x="-8709" y="1818074"/>
            <a:ext cx="9126592" cy="75596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latin typeface="ＤＦＧPOP1体W9" panose="040B0900000000000000" pitchFamily="50" charset="-128"/>
                <a:ea typeface="ＤＦＧPOP1体W9" panose="040B0900000000000000" pitchFamily="50" charset="-128"/>
              </a:rPr>
              <a:t>　さんや行政からの信頼性を高めます。</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11" name="字幕 2">
            <a:extLst>
              <a:ext uri="{FF2B5EF4-FFF2-40B4-BE49-F238E27FC236}">
                <a16:creationId xmlns:a16="http://schemas.microsoft.com/office/drawing/2014/main" id="{04EC5020-5A9F-FF5B-7653-77FDA3A9C8E5}"/>
              </a:ext>
            </a:extLst>
          </p:cNvPr>
          <p:cNvSpPr txBox="1">
            <a:spLocks/>
          </p:cNvSpPr>
          <p:nvPr/>
        </p:nvSpPr>
        <p:spPr>
          <a:xfrm>
            <a:off x="-6976" y="2922139"/>
            <a:ext cx="9144000" cy="10073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6000" b="1" dirty="0">
                <a:solidFill>
                  <a:srgbClr val="FF0000"/>
                </a:solidFill>
                <a:latin typeface="ＤＣＧ愛ラインW5" panose="040B0500000000000000" pitchFamily="50" charset="-128"/>
                <a:ea typeface="ＤＣＧ愛ラインW5" panose="040B0500000000000000" pitchFamily="50" charset="-128"/>
              </a:rPr>
              <a:t>円滑な世代交代と引き継ぎ</a:t>
            </a:r>
          </a:p>
        </p:txBody>
      </p:sp>
      <p:sp>
        <p:nvSpPr>
          <p:cNvPr id="2" name="字幕 2">
            <a:extLst>
              <a:ext uri="{FF2B5EF4-FFF2-40B4-BE49-F238E27FC236}">
                <a16:creationId xmlns:a16="http://schemas.microsoft.com/office/drawing/2014/main" id="{49ABD44C-09AE-54B3-8491-E10D42BE094E}"/>
              </a:ext>
            </a:extLst>
          </p:cNvPr>
          <p:cNvSpPr txBox="1">
            <a:spLocks/>
          </p:cNvSpPr>
          <p:nvPr/>
        </p:nvSpPr>
        <p:spPr>
          <a:xfrm>
            <a:off x="8709" y="4515245"/>
            <a:ext cx="9150976" cy="5272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latin typeface="ＤＦＧPOP1体W9" panose="040B0900000000000000" pitchFamily="50" charset="-128"/>
                <a:ea typeface="ＤＦＧPOP1体W9" panose="040B0900000000000000" pitchFamily="50" charset="-128"/>
              </a:rPr>
              <a:t>　事務作業が標準化され、負荷の集中もなくなること</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6" name="字幕 2">
            <a:extLst>
              <a:ext uri="{FF2B5EF4-FFF2-40B4-BE49-F238E27FC236}">
                <a16:creationId xmlns:a16="http://schemas.microsoft.com/office/drawing/2014/main" id="{2252C4C6-5638-E0F8-62A5-7EAF95F42B51}"/>
              </a:ext>
            </a:extLst>
          </p:cNvPr>
          <p:cNvSpPr txBox="1">
            <a:spLocks/>
          </p:cNvSpPr>
          <p:nvPr/>
        </p:nvSpPr>
        <p:spPr>
          <a:xfrm>
            <a:off x="0" y="5051712"/>
            <a:ext cx="9150976" cy="5272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latin typeface="ＤＦＧPOP1体W9" panose="040B0900000000000000" pitchFamily="50" charset="-128"/>
                <a:ea typeface="ＤＦＧPOP1体W9" panose="040B0900000000000000" pitchFamily="50" charset="-128"/>
              </a:rPr>
              <a:t>　から担当者の交代・引継ぎがスムーズに行えます。</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Tree>
    <p:extLst>
      <p:ext uri="{BB962C8B-B14F-4D97-AF65-F5344CB8AC3E}">
        <p14:creationId xmlns:p14="http://schemas.microsoft.com/office/powerpoint/2010/main" val="385184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401B2B15-35C6-6268-5C94-D90EBCDFAF0C}"/>
              </a:ext>
            </a:extLst>
          </p:cNvPr>
          <p:cNvSpPr>
            <a:spLocks noGrp="1"/>
          </p:cNvSpPr>
          <p:nvPr>
            <p:ph type="subTitle" idx="1"/>
          </p:nvPr>
        </p:nvSpPr>
        <p:spPr>
          <a:xfrm>
            <a:off x="-8709" y="705859"/>
            <a:ext cx="9144000" cy="830383"/>
          </a:xfrm>
        </p:spPr>
        <p:txBody>
          <a:bodyPr>
            <a:normAutofit/>
          </a:bodyPr>
          <a:lstStyle/>
          <a:p>
            <a:pPr algn="l"/>
            <a:r>
              <a:rPr kumimoji="1" lang="ja-JP" altLang="en-US" sz="3000" b="1" dirty="0">
                <a:solidFill>
                  <a:srgbClr val="FF0000"/>
                </a:solidFill>
                <a:latin typeface="ＤＣＧ愛ラインW5" panose="040B0500000000000000" pitchFamily="50" charset="-128"/>
                <a:ea typeface="ＤＣＧ愛ラインW5" panose="040B0500000000000000" pitchFamily="50" charset="-128"/>
              </a:rPr>
              <a:t>　</a:t>
            </a:r>
            <a:r>
              <a:rPr lang="ja-JP" altLang="en-US" sz="3000" b="1" dirty="0">
                <a:solidFill>
                  <a:srgbClr val="FF0000"/>
                </a:solidFill>
                <a:latin typeface="ＤＦＧ極太明朝体" panose="02020C00000000000000" pitchFamily="18" charset="-128"/>
                <a:ea typeface="ＤＦＧ極太明朝体" panose="02020C00000000000000" pitchFamily="18" charset="-128"/>
              </a:rPr>
              <a:t>田園クラブ</a:t>
            </a:r>
            <a:r>
              <a:rPr lang="ja-JP" altLang="en-US" sz="3000" b="1" dirty="0">
                <a:latin typeface="ＤＦＧPOP1体W9" panose="040B0900000000000000" pitchFamily="50" charset="-128"/>
                <a:ea typeface="ＤＦＧPOP1体W9" panose="040B0900000000000000" pitchFamily="50" charset="-128"/>
              </a:rPr>
              <a:t>は</a:t>
            </a:r>
            <a:r>
              <a:rPr kumimoji="1" lang="ja-JP" altLang="en-US" sz="3000" b="1" dirty="0">
                <a:latin typeface="ＤＦＧPOP1体W9" panose="040B0900000000000000" pitchFamily="50" charset="-128"/>
                <a:ea typeface="ＤＦＧPOP1体W9" panose="040B0900000000000000" pitchFamily="50" charset="-128"/>
              </a:rPr>
              <a:t>活動組織の運営管理を支援するための</a:t>
            </a:r>
            <a:endParaRPr kumimoji="1" lang="ja-JP" altLang="en-US" sz="3000" b="1" dirty="0">
              <a:solidFill>
                <a:srgbClr val="FF0000"/>
              </a:solidFill>
              <a:latin typeface="ＤＦＧPOP1体W9" panose="040B0900000000000000" pitchFamily="50" charset="-128"/>
              <a:ea typeface="ＤＦＧPOP1体W9" panose="040B0900000000000000" pitchFamily="50" charset="-128"/>
            </a:endParaRPr>
          </a:p>
        </p:txBody>
      </p:sp>
      <p:sp>
        <p:nvSpPr>
          <p:cNvPr id="7" name="字幕 2">
            <a:extLst>
              <a:ext uri="{FF2B5EF4-FFF2-40B4-BE49-F238E27FC236}">
                <a16:creationId xmlns:a16="http://schemas.microsoft.com/office/drawing/2014/main" id="{1E4F4C03-621A-0378-A667-237837231CE7}"/>
              </a:ext>
            </a:extLst>
          </p:cNvPr>
          <p:cNvSpPr txBox="1">
            <a:spLocks/>
          </p:cNvSpPr>
          <p:nvPr/>
        </p:nvSpPr>
        <p:spPr>
          <a:xfrm>
            <a:off x="-8709" y="1270481"/>
            <a:ext cx="9144000" cy="7017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solidFill>
                  <a:srgbClr val="FF0000"/>
                </a:solidFill>
                <a:latin typeface="ＤＦＧ極太明朝体" panose="02020C00000000000000" pitchFamily="18" charset="-128"/>
                <a:ea typeface="ＤＦＧ極太明朝体" panose="02020C00000000000000" pitchFamily="18" charset="-128"/>
              </a:rPr>
              <a:t>　</a:t>
            </a:r>
            <a:r>
              <a:rPr lang="ja-JP" altLang="en-US" sz="3000" b="1" dirty="0">
                <a:latin typeface="ＤＦＧPOP1体W9" panose="040B0900000000000000" pitchFamily="50" charset="-128"/>
                <a:ea typeface="ＤＦＧPOP1体W9" panose="040B0900000000000000" pitchFamily="50" charset="-128"/>
              </a:rPr>
              <a:t>システムです。正確で素早い事務処理は、構成員の皆</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8" name="字幕 2">
            <a:extLst>
              <a:ext uri="{FF2B5EF4-FFF2-40B4-BE49-F238E27FC236}">
                <a16:creationId xmlns:a16="http://schemas.microsoft.com/office/drawing/2014/main" id="{AC44C12A-A347-0CE6-5FD1-A50BE8B75340}"/>
              </a:ext>
            </a:extLst>
          </p:cNvPr>
          <p:cNvSpPr txBox="1">
            <a:spLocks/>
          </p:cNvSpPr>
          <p:nvPr/>
        </p:nvSpPr>
        <p:spPr>
          <a:xfrm>
            <a:off x="-8709" y="1818074"/>
            <a:ext cx="9126592" cy="75596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latin typeface="ＤＦＧPOP1体W9" panose="040B0900000000000000" pitchFamily="50" charset="-128"/>
                <a:ea typeface="ＤＦＧPOP1体W9" panose="040B0900000000000000" pitchFamily="50" charset="-128"/>
              </a:rPr>
              <a:t>　さんや行政からの信頼性を高めます。</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11" name="字幕 2">
            <a:extLst>
              <a:ext uri="{FF2B5EF4-FFF2-40B4-BE49-F238E27FC236}">
                <a16:creationId xmlns:a16="http://schemas.microsoft.com/office/drawing/2014/main" id="{04EC5020-5A9F-FF5B-7653-77FDA3A9C8E5}"/>
              </a:ext>
            </a:extLst>
          </p:cNvPr>
          <p:cNvSpPr txBox="1">
            <a:spLocks/>
          </p:cNvSpPr>
          <p:nvPr/>
        </p:nvSpPr>
        <p:spPr>
          <a:xfrm>
            <a:off x="8694" y="2900290"/>
            <a:ext cx="9144000" cy="105033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6000" b="1" dirty="0">
                <a:solidFill>
                  <a:srgbClr val="FF0000"/>
                </a:solidFill>
                <a:latin typeface="ＤＣＧ愛ラインW5" panose="040B0500000000000000" pitchFamily="50" charset="-128"/>
                <a:ea typeface="ＤＣＧ愛ラインW5" panose="040B0500000000000000" pitchFamily="50" charset="-128"/>
              </a:rPr>
              <a:t>持続可能な組織体制へ</a:t>
            </a:r>
          </a:p>
        </p:txBody>
      </p:sp>
      <p:sp>
        <p:nvSpPr>
          <p:cNvPr id="2" name="字幕 2">
            <a:extLst>
              <a:ext uri="{FF2B5EF4-FFF2-40B4-BE49-F238E27FC236}">
                <a16:creationId xmlns:a16="http://schemas.microsoft.com/office/drawing/2014/main" id="{49ABD44C-09AE-54B3-8491-E10D42BE094E}"/>
              </a:ext>
            </a:extLst>
          </p:cNvPr>
          <p:cNvSpPr txBox="1">
            <a:spLocks/>
          </p:cNvSpPr>
          <p:nvPr/>
        </p:nvSpPr>
        <p:spPr>
          <a:xfrm>
            <a:off x="8699" y="4355644"/>
            <a:ext cx="9126592" cy="54865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latin typeface="ＤＦＧPOP1体W9" panose="040B0900000000000000" pitchFamily="50" charset="-128"/>
                <a:ea typeface="ＤＦＧPOP1体W9" panose="040B0900000000000000" pitchFamily="50" charset="-128"/>
              </a:rPr>
              <a:t>　作業の標準化・マニュアル化は組織の見える化を進め、</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6" name="字幕 2">
            <a:extLst>
              <a:ext uri="{FF2B5EF4-FFF2-40B4-BE49-F238E27FC236}">
                <a16:creationId xmlns:a16="http://schemas.microsoft.com/office/drawing/2014/main" id="{2252C4C6-5638-E0F8-62A5-7EAF95F42B51}"/>
              </a:ext>
            </a:extLst>
          </p:cNvPr>
          <p:cNvSpPr txBox="1">
            <a:spLocks/>
          </p:cNvSpPr>
          <p:nvPr/>
        </p:nvSpPr>
        <p:spPr>
          <a:xfrm>
            <a:off x="-10" y="4904304"/>
            <a:ext cx="9126592" cy="5486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latin typeface="ＤＦＧPOP1体W9" panose="040B0900000000000000" pitchFamily="50" charset="-128"/>
                <a:ea typeface="ＤＦＧPOP1体W9" panose="040B0900000000000000" pitchFamily="50" charset="-128"/>
              </a:rPr>
              <a:t>　非農業者やご婦人、また若い人らの理解と共感も得</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4" name="字幕 2">
            <a:extLst>
              <a:ext uri="{FF2B5EF4-FFF2-40B4-BE49-F238E27FC236}">
                <a16:creationId xmlns:a16="http://schemas.microsoft.com/office/drawing/2014/main" id="{29A30F0F-7F0E-2058-BDF5-E729433B9D2B}"/>
              </a:ext>
            </a:extLst>
          </p:cNvPr>
          <p:cNvSpPr txBox="1">
            <a:spLocks/>
          </p:cNvSpPr>
          <p:nvPr/>
        </p:nvSpPr>
        <p:spPr>
          <a:xfrm>
            <a:off x="8694" y="5463245"/>
            <a:ext cx="9126592" cy="462068"/>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latin typeface="ＤＦＧPOP1体W9" panose="040B0900000000000000" pitchFamily="50" charset="-128"/>
                <a:ea typeface="ＤＦＧPOP1体W9" panose="040B0900000000000000" pitchFamily="50" charset="-128"/>
              </a:rPr>
              <a:t>　やすくなります。</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Tree>
    <p:extLst>
      <p:ext uri="{BB962C8B-B14F-4D97-AF65-F5344CB8AC3E}">
        <p14:creationId xmlns:p14="http://schemas.microsoft.com/office/powerpoint/2010/main" val="1968761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401B2B15-35C6-6268-5C94-D90EBCDFAF0C}"/>
              </a:ext>
            </a:extLst>
          </p:cNvPr>
          <p:cNvSpPr>
            <a:spLocks noGrp="1"/>
          </p:cNvSpPr>
          <p:nvPr>
            <p:ph type="subTitle" idx="1"/>
          </p:nvPr>
        </p:nvSpPr>
        <p:spPr>
          <a:xfrm>
            <a:off x="-16416" y="1626521"/>
            <a:ext cx="4267202" cy="527138"/>
          </a:xfrm>
        </p:spPr>
        <p:txBody>
          <a:bodyPr>
            <a:noAutofit/>
          </a:bodyPr>
          <a:lstStyle/>
          <a:p>
            <a:r>
              <a:rPr kumimoji="1" lang="ja-JP" altLang="en-US" sz="3600" b="1" dirty="0">
                <a:solidFill>
                  <a:srgbClr val="FF0000"/>
                </a:solidFill>
                <a:latin typeface="ＤＦＧ極太明朝体" panose="02020C00000000000000" pitchFamily="18" charset="-128"/>
                <a:ea typeface="ＤＦＧ極太明朝体" panose="02020C00000000000000" pitchFamily="18" charset="-128"/>
              </a:rPr>
              <a:t>①稼働前に行う作業</a:t>
            </a:r>
            <a:endParaRPr kumimoji="1"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6" name="字幕 2">
            <a:extLst>
              <a:ext uri="{FF2B5EF4-FFF2-40B4-BE49-F238E27FC236}">
                <a16:creationId xmlns:a16="http://schemas.microsoft.com/office/drawing/2014/main" id="{F30BF085-E959-3E74-7F08-3AB433A4C0D7}"/>
              </a:ext>
            </a:extLst>
          </p:cNvPr>
          <p:cNvSpPr txBox="1">
            <a:spLocks/>
          </p:cNvSpPr>
          <p:nvPr/>
        </p:nvSpPr>
        <p:spPr>
          <a:xfrm>
            <a:off x="-13692" y="4170122"/>
            <a:ext cx="4025758" cy="60172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600" b="1" dirty="0">
                <a:solidFill>
                  <a:srgbClr val="FF0000"/>
                </a:solidFill>
                <a:latin typeface="ＤＦＧ極太明朝体" panose="02020C00000000000000" pitchFamily="18" charset="-128"/>
                <a:ea typeface="ＤＦＧ極太明朝体" panose="02020C00000000000000" pitchFamily="18" charset="-128"/>
              </a:rPr>
              <a:t>②年度末迄には</a:t>
            </a:r>
            <a:endParaRPr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9" name="字幕 2">
            <a:extLst>
              <a:ext uri="{FF2B5EF4-FFF2-40B4-BE49-F238E27FC236}">
                <a16:creationId xmlns:a16="http://schemas.microsoft.com/office/drawing/2014/main" id="{C7C559D8-68F0-935B-8B80-D04D160C38A4}"/>
              </a:ext>
            </a:extLst>
          </p:cNvPr>
          <p:cNvSpPr txBox="1">
            <a:spLocks/>
          </p:cNvSpPr>
          <p:nvPr/>
        </p:nvSpPr>
        <p:spPr>
          <a:xfrm>
            <a:off x="6091" y="4706911"/>
            <a:ext cx="4021241" cy="49608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600" b="1" dirty="0">
                <a:solidFill>
                  <a:srgbClr val="FF0000"/>
                </a:solidFill>
                <a:latin typeface="ＤＦＧ極太明朝体" panose="02020C00000000000000" pitchFamily="18" charset="-128"/>
                <a:ea typeface="ＤＦＧ極太明朝体" panose="02020C00000000000000" pitchFamily="18" charset="-128"/>
              </a:rPr>
              <a:t>　　終わす作業</a:t>
            </a:r>
            <a:endParaRPr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10" name="字幕 2">
            <a:extLst>
              <a:ext uri="{FF2B5EF4-FFF2-40B4-BE49-F238E27FC236}">
                <a16:creationId xmlns:a16="http://schemas.microsoft.com/office/drawing/2014/main" id="{622576FD-337B-FF9B-2B08-3E7EEF27FA65}"/>
              </a:ext>
            </a:extLst>
          </p:cNvPr>
          <p:cNvSpPr txBox="1">
            <a:spLocks/>
          </p:cNvSpPr>
          <p:nvPr/>
        </p:nvSpPr>
        <p:spPr>
          <a:xfrm>
            <a:off x="2180" y="2068796"/>
            <a:ext cx="4267202" cy="50824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600" b="1" dirty="0">
                <a:solidFill>
                  <a:srgbClr val="FF0000"/>
                </a:solidFill>
                <a:latin typeface="ＤＦＧ極太明朝体" panose="02020C00000000000000" pitchFamily="18" charset="-128"/>
                <a:ea typeface="ＤＦＧ極太明朝体" panose="02020C00000000000000" pitchFamily="18" charset="-128"/>
              </a:rPr>
              <a:t>↓</a:t>
            </a:r>
          </a:p>
        </p:txBody>
      </p:sp>
      <p:sp>
        <p:nvSpPr>
          <p:cNvPr id="12" name="字幕 2">
            <a:extLst>
              <a:ext uri="{FF2B5EF4-FFF2-40B4-BE49-F238E27FC236}">
                <a16:creationId xmlns:a16="http://schemas.microsoft.com/office/drawing/2014/main" id="{D7433520-CC54-DD2D-B1E6-BCC00946E731}"/>
              </a:ext>
            </a:extLst>
          </p:cNvPr>
          <p:cNvSpPr txBox="1">
            <a:spLocks/>
          </p:cNvSpPr>
          <p:nvPr/>
        </p:nvSpPr>
        <p:spPr>
          <a:xfrm>
            <a:off x="5364055" y="2347286"/>
            <a:ext cx="2245931" cy="48253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600" b="1" dirty="0">
                <a:solidFill>
                  <a:srgbClr val="FF0000"/>
                </a:solidFill>
                <a:latin typeface="ＤＦＧ極太明朝体" panose="02020C00000000000000" pitchFamily="18" charset="-128"/>
                <a:ea typeface="ＤＦＧ極太明朝体" panose="02020C00000000000000" pitchFamily="18" charset="-128"/>
              </a:rPr>
              <a:t>↓</a:t>
            </a:r>
            <a:endParaRPr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13" name="字幕 2">
            <a:extLst>
              <a:ext uri="{FF2B5EF4-FFF2-40B4-BE49-F238E27FC236}">
                <a16:creationId xmlns:a16="http://schemas.microsoft.com/office/drawing/2014/main" id="{F7058638-6BDE-F219-1DB4-C10E9CBE52E7}"/>
              </a:ext>
            </a:extLst>
          </p:cNvPr>
          <p:cNvSpPr txBox="1">
            <a:spLocks/>
          </p:cNvSpPr>
          <p:nvPr/>
        </p:nvSpPr>
        <p:spPr>
          <a:xfrm>
            <a:off x="4782313" y="1888414"/>
            <a:ext cx="3624071" cy="53584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600" b="1" dirty="0">
                <a:solidFill>
                  <a:srgbClr val="FF0000"/>
                </a:solidFill>
                <a:latin typeface="ＤＦＧ極太明朝体" panose="02020C00000000000000" pitchFamily="18" charset="-128"/>
                <a:ea typeface="ＤＦＧ極太明朝体" panose="02020C00000000000000" pitchFamily="18" charset="-128"/>
              </a:rPr>
              <a:t>③いつもの作業</a:t>
            </a:r>
            <a:endParaRPr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14" name="字幕 2">
            <a:extLst>
              <a:ext uri="{FF2B5EF4-FFF2-40B4-BE49-F238E27FC236}">
                <a16:creationId xmlns:a16="http://schemas.microsoft.com/office/drawing/2014/main" id="{937C5BFC-05BE-ED15-FE0F-A998D8828854}"/>
              </a:ext>
            </a:extLst>
          </p:cNvPr>
          <p:cNvSpPr txBox="1">
            <a:spLocks/>
          </p:cNvSpPr>
          <p:nvPr/>
        </p:nvSpPr>
        <p:spPr>
          <a:xfrm>
            <a:off x="4881148" y="4395151"/>
            <a:ext cx="3893596" cy="51862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600" b="1" dirty="0">
                <a:solidFill>
                  <a:srgbClr val="FF0000"/>
                </a:solidFill>
                <a:latin typeface="ＤＦＧ極太明朝体" panose="02020C00000000000000" pitchFamily="18" charset="-128"/>
                <a:ea typeface="ＤＦＧ極太明朝体" panose="02020C00000000000000" pitchFamily="18" charset="-128"/>
              </a:rPr>
              <a:t>④年度末の作業</a:t>
            </a:r>
            <a:endParaRPr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16" name="字幕 2">
            <a:extLst>
              <a:ext uri="{FF2B5EF4-FFF2-40B4-BE49-F238E27FC236}">
                <a16:creationId xmlns:a16="http://schemas.microsoft.com/office/drawing/2014/main" id="{8A849F97-A36C-7242-4799-BBBFC1CF965E}"/>
              </a:ext>
            </a:extLst>
          </p:cNvPr>
          <p:cNvSpPr txBox="1">
            <a:spLocks/>
          </p:cNvSpPr>
          <p:nvPr/>
        </p:nvSpPr>
        <p:spPr>
          <a:xfrm>
            <a:off x="0" y="2447562"/>
            <a:ext cx="4774427"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〇構成員名簿と、店舗等の入力</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17" name="字幕 2">
            <a:extLst>
              <a:ext uri="{FF2B5EF4-FFF2-40B4-BE49-F238E27FC236}">
                <a16:creationId xmlns:a16="http://schemas.microsoft.com/office/drawing/2014/main" id="{F748BC5B-727B-91AD-FD9C-DBB0DC5681D9}"/>
              </a:ext>
            </a:extLst>
          </p:cNvPr>
          <p:cNvSpPr txBox="1">
            <a:spLocks/>
          </p:cNvSpPr>
          <p:nvPr/>
        </p:nvSpPr>
        <p:spPr>
          <a:xfrm>
            <a:off x="-1" y="2826834"/>
            <a:ext cx="4881149"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〇作業単価の入力</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19" name="字幕 2">
            <a:extLst>
              <a:ext uri="{FF2B5EF4-FFF2-40B4-BE49-F238E27FC236}">
                <a16:creationId xmlns:a16="http://schemas.microsoft.com/office/drawing/2014/main" id="{66F2A8DA-9952-E865-CCDA-F18CF56F941B}"/>
              </a:ext>
            </a:extLst>
          </p:cNvPr>
          <p:cNvSpPr txBox="1">
            <a:spLocks/>
          </p:cNvSpPr>
          <p:nvPr/>
        </p:nvSpPr>
        <p:spPr>
          <a:xfrm>
            <a:off x="-13056" y="3206071"/>
            <a:ext cx="4282438"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〇活動組織情報の入力</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23" name="字幕 2">
            <a:extLst>
              <a:ext uri="{FF2B5EF4-FFF2-40B4-BE49-F238E27FC236}">
                <a16:creationId xmlns:a16="http://schemas.microsoft.com/office/drawing/2014/main" id="{B7D64E4C-8ECD-A078-B882-3FF8B6862E29}"/>
              </a:ext>
            </a:extLst>
          </p:cNvPr>
          <p:cNvSpPr txBox="1">
            <a:spLocks/>
          </p:cNvSpPr>
          <p:nvPr/>
        </p:nvSpPr>
        <p:spPr>
          <a:xfrm>
            <a:off x="-4224" y="5534316"/>
            <a:ext cx="4221798"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a:t>
            </a:r>
            <a:r>
              <a:rPr lang="ja-JP" altLang="en-US" b="1" dirty="0">
                <a:latin typeface="ＤＦＧPOP1体W9" panose="040B0900000000000000" pitchFamily="50" charset="-128"/>
                <a:ea typeface="ＤＦＧPOP1体W9" panose="040B0900000000000000" pitchFamily="50" charset="-128"/>
              </a:rPr>
              <a:t>活動計画の入力</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24" name="字幕 2">
            <a:extLst>
              <a:ext uri="{FF2B5EF4-FFF2-40B4-BE49-F238E27FC236}">
                <a16:creationId xmlns:a16="http://schemas.microsoft.com/office/drawing/2014/main" id="{21CDD14B-6D01-417A-CF15-F755E51C8DD4}"/>
              </a:ext>
            </a:extLst>
          </p:cNvPr>
          <p:cNvSpPr txBox="1">
            <a:spLocks/>
          </p:cNvSpPr>
          <p:nvPr/>
        </p:nvSpPr>
        <p:spPr>
          <a:xfrm>
            <a:off x="2158" y="5862519"/>
            <a:ext cx="3844704"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〇診断記録の入力</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28" name="字幕 2">
            <a:extLst>
              <a:ext uri="{FF2B5EF4-FFF2-40B4-BE49-F238E27FC236}">
                <a16:creationId xmlns:a16="http://schemas.microsoft.com/office/drawing/2014/main" id="{1EF5AA34-07D6-9C05-42BE-4E5E25BC6AE6}"/>
              </a:ext>
            </a:extLst>
          </p:cNvPr>
          <p:cNvSpPr txBox="1">
            <a:spLocks/>
          </p:cNvSpPr>
          <p:nvPr/>
        </p:nvSpPr>
        <p:spPr>
          <a:xfrm>
            <a:off x="4782313" y="2779421"/>
            <a:ext cx="3821323"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〇作業日報の入力</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29" name="字幕 2">
            <a:extLst>
              <a:ext uri="{FF2B5EF4-FFF2-40B4-BE49-F238E27FC236}">
                <a16:creationId xmlns:a16="http://schemas.microsoft.com/office/drawing/2014/main" id="{394A3B4E-D827-EA28-5240-C89A10302198}"/>
              </a:ext>
            </a:extLst>
          </p:cNvPr>
          <p:cNvSpPr txBox="1">
            <a:spLocks/>
          </p:cNvSpPr>
          <p:nvPr/>
        </p:nvSpPr>
        <p:spPr>
          <a:xfrm>
            <a:off x="4774427" y="3160252"/>
            <a:ext cx="3821323"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〇予算管理</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30" name="字幕 2">
            <a:extLst>
              <a:ext uri="{FF2B5EF4-FFF2-40B4-BE49-F238E27FC236}">
                <a16:creationId xmlns:a16="http://schemas.microsoft.com/office/drawing/2014/main" id="{D2176B15-DFA8-F0A3-A21C-96F66FED1002}"/>
              </a:ext>
            </a:extLst>
          </p:cNvPr>
          <p:cNvSpPr txBox="1">
            <a:spLocks/>
          </p:cNvSpPr>
          <p:nvPr/>
        </p:nvSpPr>
        <p:spPr>
          <a:xfrm>
            <a:off x="4626440" y="5678552"/>
            <a:ext cx="4473594"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〇総会資料の作成</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32" name="字幕 2">
            <a:extLst>
              <a:ext uri="{FF2B5EF4-FFF2-40B4-BE49-F238E27FC236}">
                <a16:creationId xmlns:a16="http://schemas.microsoft.com/office/drawing/2014/main" id="{B27D77F5-AD26-DB62-690A-3D51D4A96E93}"/>
              </a:ext>
            </a:extLst>
          </p:cNvPr>
          <p:cNvSpPr txBox="1">
            <a:spLocks/>
          </p:cNvSpPr>
          <p:nvPr/>
        </p:nvSpPr>
        <p:spPr>
          <a:xfrm>
            <a:off x="-4223" y="6191002"/>
            <a:ext cx="3844704"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〇財産管理台帳</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33" name="字幕 2">
            <a:extLst>
              <a:ext uri="{FF2B5EF4-FFF2-40B4-BE49-F238E27FC236}">
                <a16:creationId xmlns:a16="http://schemas.microsoft.com/office/drawing/2014/main" id="{36ACBAAD-E424-773F-D9D4-C7D93CF1362C}"/>
              </a:ext>
            </a:extLst>
          </p:cNvPr>
          <p:cNvSpPr txBox="1">
            <a:spLocks/>
          </p:cNvSpPr>
          <p:nvPr/>
        </p:nvSpPr>
        <p:spPr>
          <a:xfrm>
            <a:off x="4632970" y="5295527"/>
            <a:ext cx="4480555"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〇申請・報告様式（国・県版）</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4" name="字幕 2">
            <a:extLst>
              <a:ext uri="{FF2B5EF4-FFF2-40B4-BE49-F238E27FC236}">
                <a16:creationId xmlns:a16="http://schemas.microsoft.com/office/drawing/2014/main" id="{91DF4307-2714-4F28-4EED-48C395938688}"/>
              </a:ext>
            </a:extLst>
          </p:cNvPr>
          <p:cNvSpPr txBox="1">
            <a:spLocks/>
          </p:cNvSpPr>
          <p:nvPr/>
        </p:nvSpPr>
        <p:spPr>
          <a:xfrm>
            <a:off x="0" y="5092846"/>
            <a:ext cx="3663696" cy="50824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600" b="1" dirty="0">
                <a:solidFill>
                  <a:srgbClr val="FF0000"/>
                </a:solidFill>
                <a:latin typeface="ＤＦＧ極太明朝体" panose="02020C00000000000000" pitchFamily="18" charset="-128"/>
                <a:ea typeface="ＤＦＧ極太明朝体" panose="02020C00000000000000" pitchFamily="18" charset="-128"/>
              </a:rPr>
              <a:t>↓</a:t>
            </a:r>
          </a:p>
        </p:txBody>
      </p:sp>
      <p:sp>
        <p:nvSpPr>
          <p:cNvPr id="5" name="字幕 2">
            <a:extLst>
              <a:ext uri="{FF2B5EF4-FFF2-40B4-BE49-F238E27FC236}">
                <a16:creationId xmlns:a16="http://schemas.microsoft.com/office/drawing/2014/main" id="{E8C30908-5DBE-C424-F1AE-A300B4E93495}"/>
              </a:ext>
            </a:extLst>
          </p:cNvPr>
          <p:cNvSpPr txBox="1">
            <a:spLocks/>
          </p:cNvSpPr>
          <p:nvPr/>
        </p:nvSpPr>
        <p:spPr>
          <a:xfrm>
            <a:off x="-5438" y="3578776"/>
            <a:ext cx="4083662"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latin typeface="ＤＦＧPOP1体W9" panose="040B0900000000000000" pitchFamily="50" charset="-128"/>
                <a:ea typeface="ＤＦＧPOP1体W9" panose="040B0900000000000000" pitchFamily="50" charset="-128"/>
              </a:rPr>
              <a:t>〇持越し金の入力</a:t>
            </a:r>
            <a:endParaRPr lang="ja-JP" altLang="en-US" dirty="0">
              <a:solidFill>
                <a:srgbClr val="FF0000"/>
              </a:solidFill>
              <a:latin typeface="ＤＣＰ愛ラインW5" panose="040B0500000000000000" pitchFamily="50" charset="-128"/>
              <a:ea typeface="ＤＣＰ愛ラインW5" panose="040B0500000000000000" pitchFamily="50" charset="-128"/>
            </a:endParaRPr>
          </a:p>
        </p:txBody>
      </p:sp>
      <p:sp>
        <p:nvSpPr>
          <p:cNvPr id="7" name="字幕 2">
            <a:extLst>
              <a:ext uri="{FF2B5EF4-FFF2-40B4-BE49-F238E27FC236}">
                <a16:creationId xmlns:a16="http://schemas.microsoft.com/office/drawing/2014/main" id="{488042D7-6C17-F47F-5521-5285C4854804}"/>
              </a:ext>
            </a:extLst>
          </p:cNvPr>
          <p:cNvSpPr txBox="1">
            <a:spLocks/>
          </p:cNvSpPr>
          <p:nvPr/>
        </p:nvSpPr>
        <p:spPr>
          <a:xfrm>
            <a:off x="4782313" y="3527043"/>
            <a:ext cx="3821323" cy="3667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b="1" dirty="0">
                <a:latin typeface="ＤＦＧPOP1体W9" panose="040B0900000000000000" pitchFamily="50" charset="-128"/>
                <a:ea typeface="ＤＦＧPOP1体W9" panose="040B0900000000000000" pitchFamily="50" charset="-128"/>
              </a:rPr>
              <a:t>〇支払準備</a:t>
            </a:r>
            <a:endParaRPr lang="ja-JP" altLang="en-US" b="1" dirty="0">
              <a:solidFill>
                <a:srgbClr val="FF0000"/>
              </a:solidFill>
              <a:latin typeface="ＤＣＰ愛ラインW5" panose="040B0500000000000000" pitchFamily="50" charset="-128"/>
              <a:ea typeface="ＤＣＰ愛ラインW5" panose="040B0500000000000000" pitchFamily="50" charset="-128"/>
            </a:endParaRPr>
          </a:p>
        </p:txBody>
      </p:sp>
      <p:sp>
        <p:nvSpPr>
          <p:cNvPr id="11" name="字幕 2">
            <a:extLst>
              <a:ext uri="{FF2B5EF4-FFF2-40B4-BE49-F238E27FC236}">
                <a16:creationId xmlns:a16="http://schemas.microsoft.com/office/drawing/2014/main" id="{3ECABA14-A1B3-075C-5F19-2DA4EA39867B}"/>
              </a:ext>
            </a:extLst>
          </p:cNvPr>
          <p:cNvSpPr txBox="1">
            <a:spLocks/>
          </p:cNvSpPr>
          <p:nvPr/>
        </p:nvSpPr>
        <p:spPr>
          <a:xfrm>
            <a:off x="5449399" y="4859338"/>
            <a:ext cx="2245931" cy="48253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600" b="1" dirty="0">
                <a:solidFill>
                  <a:srgbClr val="FF0000"/>
                </a:solidFill>
                <a:latin typeface="ＤＦＧ極太明朝体" panose="02020C00000000000000" pitchFamily="18" charset="-128"/>
                <a:ea typeface="ＤＦＧ極太明朝体" panose="02020C00000000000000" pitchFamily="18" charset="-128"/>
              </a:rPr>
              <a:t>↓</a:t>
            </a:r>
            <a:endParaRPr lang="ja-JP" altLang="en-US" sz="3600" b="1" dirty="0">
              <a:solidFill>
                <a:srgbClr val="FF0000"/>
              </a:solidFill>
              <a:latin typeface="ＤＦＧPOP1体W9" panose="040B0900000000000000" pitchFamily="50" charset="-128"/>
              <a:ea typeface="ＤＦＧPOP1体W9" panose="040B0900000000000000" pitchFamily="50" charset="-128"/>
            </a:endParaRPr>
          </a:p>
        </p:txBody>
      </p:sp>
      <p:sp>
        <p:nvSpPr>
          <p:cNvPr id="25" name="タイトル 1">
            <a:extLst>
              <a:ext uri="{FF2B5EF4-FFF2-40B4-BE49-F238E27FC236}">
                <a16:creationId xmlns:a16="http://schemas.microsoft.com/office/drawing/2014/main" id="{939A97DF-4E24-640C-0096-17D257065F45}"/>
              </a:ext>
            </a:extLst>
          </p:cNvPr>
          <p:cNvSpPr>
            <a:spLocks noGrp="1"/>
          </p:cNvSpPr>
          <p:nvPr>
            <p:ph type="ctrTitle"/>
          </p:nvPr>
        </p:nvSpPr>
        <p:spPr>
          <a:xfrm>
            <a:off x="0" y="195309"/>
            <a:ext cx="9144000" cy="712995"/>
          </a:xfrm>
        </p:spPr>
        <p:txBody>
          <a:bodyPr>
            <a:normAutofit fontScale="90000"/>
          </a:bodyPr>
          <a:lstStyle/>
          <a:p>
            <a:r>
              <a:rPr lang="ja-JP" altLang="en-US" sz="4800" dirty="0">
                <a:solidFill>
                  <a:srgbClr val="FF0000"/>
                </a:solidFill>
                <a:latin typeface="ＤＦＧ極太明朝体" panose="02020C00000000000000" pitchFamily="18" charset="-128"/>
                <a:ea typeface="ＤＦＧ極太明朝体" panose="02020C00000000000000" pitchFamily="18" charset="-128"/>
              </a:rPr>
              <a:t>「田園クラブは」</a:t>
            </a:r>
            <a:endParaRPr kumimoji="1" lang="ja-JP" altLang="en-US" sz="4800" dirty="0">
              <a:solidFill>
                <a:srgbClr val="FF0000"/>
              </a:solidFill>
              <a:latin typeface="ＤＦＧ極太明朝体" panose="02020C00000000000000" pitchFamily="18" charset="-128"/>
              <a:ea typeface="ＤＦＧ極太明朝体" panose="02020C00000000000000" pitchFamily="18" charset="-128"/>
            </a:endParaRPr>
          </a:p>
        </p:txBody>
      </p:sp>
      <p:sp>
        <p:nvSpPr>
          <p:cNvPr id="27" name="字幕 2">
            <a:extLst>
              <a:ext uri="{FF2B5EF4-FFF2-40B4-BE49-F238E27FC236}">
                <a16:creationId xmlns:a16="http://schemas.microsoft.com/office/drawing/2014/main" id="{6D7A3901-E7A7-BF8E-F0BA-C5F730CCFC33}"/>
              </a:ext>
            </a:extLst>
          </p:cNvPr>
          <p:cNvSpPr txBox="1">
            <a:spLocks/>
          </p:cNvSpPr>
          <p:nvPr/>
        </p:nvSpPr>
        <p:spPr>
          <a:xfrm>
            <a:off x="-16416" y="1054930"/>
            <a:ext cx="9144000" cy="589687"/>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4800" b="1" dirty="0">
                <a:latin typeface="ＤＦＧPOP1体W9" panose="040B0900000000000000" pitchFamily="50" charset="-128"/>
                <a:ea typeface="ＤＦＧPOP1体W9" panose="040B0900000000000000" pitchFamily="50" charset="-128"/>
              </a:rPr>
              <a:t>　</a:t>
            </a:r>
            <a:r>
              <a:rPr lang="ja-JP" altLang="en-US" sz="3500" b="1" dirty="0">
                <a:latin typeface="ＤＦＧPOP1体W9" panose="040B0900000000000000" pitchFamily="50" charset="-128"/>
                <a:ea typeface="ＤＦＧPOP1体W9" panose="040B0900000000000000" pitchFamily="50" charset="-128"/>
              </a:rPr>
              <a:t>４つの作業分類と支援メニュー</a:t>
            </a:r>
            <a:endParaRPr lang="ja-JP" altLang="en-US" sz="3500" b="1" dirty="0">
              <a:solidFill>
                <a:srgbClr val="FF0000"/>
              </a:solidFill>
              <a:latin typeface="ＤＦＧPOP1体W9" panose="040B0900000000000000" pitchFamily="50" charset="-128"/>
              <a:ea typeface="ＤＦＧPOP1体W9" panose="040B0900000000000000" pitchFamily="50" charset="-128"/>
            </a:endParaRPr>
          </a:p>
        </p:txBody>
      </p:sp>
    </p:spTree>
    <p:extLst>
      <p:ext uri="{BB962C8B-B14F-4D97-AF65-F5344CB8AC3E}">
        <p14:creationId xmlns:p14="http://schemas.microsoft.com/office/powerpoint/2010/main" val="1543715893"/>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095A8C-CE7F-BA15-3829-2EFB8F578329}"/>
              </a:ext>
            </a:extLst>
          </p:cNvPr>
          <p:cNvSpPr txBox="1">
            <a:spLocks/>
          </p:cNvSpPr>
          <p:nvPr/>
        </p:nvSpPr>
        <p:spPr>
          <a:xfrm>
            <a:off x="-6487" y="87043"/>
            <a:ext cx="9144000" cy="634785"/>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sz="4000" dirty="0">
                <a:solidFill>
                  <a:srgbClr val="FF0000"/>
                </a:solidFill>
                <a:latin typeface="ＤＦＧ極太明朝体" panose="02020C00000000000000" pitchFamily="18" charset="-128"/>
                <a:ea typeface="ＤＦＧ極太明朝体" panose="02020C00000000000000" pitchFamily="18" charset="-128"/>
              </a:rPr>
              <a:t>【</a:t>
            </a:r>
            <a:r>
              <a:rPr lang="ja-JP" altLang="en-US" sz="4000" dirty="0">
                <a:solidFill>
                  <a:srgbClr val="FF0000"/>
                </a:solidFill>
                <a:latin typeface="ＤＦＧ極太明朝体" panose="02020C00000000000000" pitchFamily="18" charset="-128"/>
                <a:ea typeface="ＤＦＧ極太明朝体" panose="02020C00000000000000" pitchFamily="18" charset="-128"/>
              </a:rPr>
              <a:t>田園クラブ</a:t>
            </a:r>
            <a:r>
              <a:rPr lang="en-US" altLang="ja-JP" sz="4000" dirty="0">
                <a:solidFill>
                  <a:srgbClr val="FF0000"/>
                </a:solidFill>
                <a:latin typeface="ＤＦＧ極太明朝体" panose="02020C00000000000000" pitchFamily="18" charset="-128"/>
                <a:ea typeface="ＤＦＧ極太明朝体" panose="02020C00000000000000" pitchFamily="18" charset="-128"/>
              </a:rPr>
              <a:t>】</a:t>
            </a:r>
            <a:r>
              <a:rPr lang="ja-JP" altLang="en-US" sz="4000" dirty="0">
                <a:solidFill>
                  <a:srgbClr val="FF0000"/>
                </a:solidFill>
                <a:latin typeface="ＤＦＧ極太明朝体" panose="02020C00000000000000" pitchFamily="18" charset="-128"/>
                <a:ea typeface="ＤＦＧ極太明朝体" panose="02020C00000000000000" pitchFamily="18" charset="-128"/>
              </a:rPr>
              <a:t>　稼働パターン</a:t>
            </a:r>
          </a:p>
        </p:txBody>
      </p:sp>
      <p:pic>
        <p:nvPicPr>
          <p:cNvPr id="9" name="図 8">
            <a:extLst>
              <a:ext uri="{FF2B5EF4-FFF2-40B4-BE49-F238E27FC236}">
                <a16:creationId xmlns:a16="http://schemas.microsoft.com/office/drawing/2014/main" id="{ECBAF69E-6BDE-42F1-8196-6B5989AA5A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86" y="2535331"/>
            <a:ext cx="3423703" cy="2120809"/>
          </a:xfrm>
          <a:prstGeom prst="rect">
            <a:avLst/>
          </a:prstGeom>
        </p:spPr>
      </p:pic>
      <p:pic>
        <p:nvPicPr>
          <p:cNvPr id="10" name="図 9">
            <a:extLst>
              <a:ext uri="{FF2B5EF4-FFF2-40B4-BE49-F238E27FC236}">
                <a16:creationId xmlns:a16="http://schemas.microsoft.com/office/drawing/2014/main" id="{CDABB465-3F6B-4962-ADEF-3B7B42D9162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21288" y="2150259"/>
            <a:ext cx="225451" cy="2301693"/>
          </a:xfrm>
          <a:prstGeom prst="rect">
            <a:avLst/>
          </a:prstGeom>
        </p:spPr>
      </p:pic>
      <p:sp>
        <p:nvSpPr>
          <p:cNvPr id="11" name="矢印: 右 10">
            <a:extLst>
              <a:ext uri="{FF2B5EF4-FFF2-40B4-BE49-F238E27FC236}">
                <a16:creationId xmlns:a16="http://schemas.microsoft.com/office/drawing/2014/main" id="{F57AD564-05E3-6EE9-AFF3-9719CB46AF4A}"/>
              </a:ext>
            </a:extLst>
          </p:cNvPr>
          <p:cNvSpPr/>
          <p:nvPr/>
        </p:nvSpPr>
        <p:spPr>
          <a:xfrm>
            <a:off x="3146810" y="3114977"/>
            <a:ext cx="974478" cy="372255"/>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4" name="テキスト ボックス 13">
            <a:extLst>
              <a:ext uri="{FF2B5EF4-FFF2-40B4-BE49-F238E27FC236}">
                <a16:creationId xmlns:a16="http://schemas.microsoft.com/office/drawing/2014/main" id="{AFDE2FB5-76BC-B6EC-D61D-5214DA2996BD}"/>
              </a:ext>
            </a:extLst>
          </p:cNvPr>
          <p:cNvSpPr txBox="1"/>
          <p:nvPr/>
        </p:nvSpPr>
        <p:spPr>
          <a:xfrm>
            <a:off x="6487" y="659611"/>
            <a:ext cx="9144000" cy="523220"/>
          </a:xfrm>
          <a:prstGeom prst="rect">
            <a:avLst/>
          </a:prstGeom>
          <a:noFill/>
        </p:spPr>
        <p:txBody>
          <a:bodyPr wrap="square">
            <a:spAutoFit/>
          </a:bodyPr>
          <a:lstStyle/>
          <a:p>
            <a:r>
              <a:rPr lang="ja-JP" altLang="en-US" sz="2800" dirty="0">
                <a:latin typeface="ＤＦＧ極太明朝体" panose="02020C00000000000000" pitchFamily="18" charset="-128"/>
                <a:ea typeface="ＤＦＧ極太明朝体" panose="02020C00000000000000" pitchFamily="18" charset="-128"/>
              </a:rPr>
              <a:t>１．１台のパソコンですべての処理を行う</a:t>
            </a:r>
          </a:p>
        </p:txBody>
      </p:sp>
      <p:sp>
        <p:nvSpPr>
          <p:cNvPr id="16" name="テキスト ボックス 15">
            <a:extLst>
              <a:ext uri="{FF2B5EF4-FFF2-40B4-BE49-F238E27FC236}">
                <a16:creationId xmlns:a16="http://schemas.microsoft.com/office/drawing/2014/main" id="{44DDBC67-3CC0-5859-E004-C81FDD799BA4}"/>
              </a:ext>
            </a:extLst>
          </p:cNvPr>
          <p:cNvSpPr txBox="1"/>
          <p:nvPr/>
        </p:nvSpPr>
        <p:spPr>
          <a:xfrm>
            <a:off x="6487" y="1536452"/>
            <a:ext cx="3730361"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〇活動日報の登録</a:t>
            </a:r>
          </a:p>
        </p:txBody>
      </p:sp>
      <p:sp>
        <p:nvSpPr>
          <p:cNvPr id="18" name="テキスト ボックス 17">
            <a:extLst>
              <a:ext uri="{FF2B5EF4-FFF2-40B4-BE49-F238E27FC236}">
                <a16:creationId xmlns:a16="http://schemas.microsoft.com/office/drawing/2014/main" id="{9AEC5D4E-02F5-4DD7-A3BF-EFDC7D523D8D}"/>
              </a:ext>
            </a:extLst>
          </p:cNvPr>
          <p:cNvSpPr txBox="1"/>
          <p:nvPr/>
        </p:nvSpPr>
        <p:spPr>
          <a:xfrm>
            <a:off x="4346739" y="2130804"/>
            <a:ext cx="4633608"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日当借上げ集計表</a:t>
            </a:r>
          </a:p>
        </p:txBody>
      </p:sp>
      <p:sp>
        <p:nvSpPr>
          <p:cNvPr id="20" name="テキスト ボックス 19">
            <a:extLst>
              <a:ext uri="{FF2B5EF4-FFF2-40B4-BE49-F238E27FC236}">
                <a16:creationId xmlns:a16="http://schemas.microsoft.com/office/drawing/2014/main" id="{58376D3A-E083-14DB-62EC-D98A6300CFB3}"/>
              </a:ext>
            </a:extLst>
          </p:cNvPr>
          <p:cNvSpPr txBox="1"/>
          <p:nvPr/>
        </p:nvSpPr>
        <p:spPr>
          <a:xfrm>
            <a:off x="4344439" y="2530914"/>
            <a:ext cx="4635908"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構成員別集計・金種表</a:t>
            </a:r>
          </a:p>
        </p:txBody>
      </p:sp>
      <p:sp>
        <p:nvSpPr>
          <p:cNvPr id="22" name="テキスト ボックス 21">
            <a:extLst>
              <a:ext uri="{FF2B5EF4-FFF2-40B4-BE49-F238E27FC236}">
                <a16:creationId xmlns:a16="http://schemas.microsoft.com/office/drawing/2014/main" id="{1A5282B7-860C-E0A6-50C5-E48E453C00B0}"/>
              </a:ext>
            </a:extLst>
          </p:cNvPr>
          <p:cNvSpPr txBox="1"/>
          <p:nvPr/>
        </p:nvSpPr>
        <p:spPr>
          <a:xfrm>
            <a:off x="4344439" y="2931024"/>
            <a:ext cx="4635908" cy="461665"/>
          </a:xfrm>
          <a:prstGeom prst="rect">
            <a:avLst/>
          </a:prstGeom>
          <a:noFill/>
        </p:spPr>
        <p:txBody>
          <a:bodyPr wrap="square">
            <a:spAutoFit/>
          </a:bodyPr>
          <a:lstStyle/>
          <a:p>
            <a:r>
              <a:rPr lang="zh-TW" altLang="en-US" sz="2400" dirty="0">
                <a:latin typeface="ＤＦＧPOP1体W9" panose="040B0900000000000000" pitchFamily="50" charset="-128"/>
                <a:ea typeface="ＤＦＧPOP1体W9" panose="040B0900000000000000" pitchFamily="50" charset="-128"/>
              </a:rPr>
              <a:t>一人別支払額通知書</a:t>
            </a:r>
            <a:endParaRPr lang="ja-JP" altLang="en-US" sz="2400" dirty="0">
              <a:latin typeface="ＤＦＧPOP1体W9" panose="040B0900000000000000" pitchFamily="50" charset="-128"/>
              <a:ea typeface="ＤＦＧPOP1体W9" panose="040B0900000000000000" pitchFamily="50" charset="-128"/>
            </a:endParaRPr>
          </a:p>
        </p:txBody>
      </p:sp>
      <p:sp>
        <p:nvSpPr>
          <p:cNvPr id="24" name="テキスト ボックス 23">
            <a:extLst>
              <a:ext uri="{FF2B5EF4-FFF2-40B4-BE49-F238E27FC236}">
                <a16:creationId xmlns:a16="http://schemas.microsoft.com/office/drawing/2014/main" id="{4DD638E6-FABB-310A-64A7-0FA914A084CB}"/>
              </a:ext>
            </a:extLst>
          </p:cNvPr>
          <p:cNvSpPr txBox="1"/>
          <p:nvPr/>
        </p:nvSpPr>
        <p:spPr>
          <a:xfrm>
            <a:off x="4344439" y="3369601"/>
            <a:ext cx="4635908" cy="461665"/>
          </a:xfrm>
          <a:prstGeom prst="rect">
            <a:avLst/>
          </a:prstGeom>
          <a:noFill/>
        </p:spPr>
        <p:txBody>
          <a:bodyPr wrap="square">
            <a:spAutoFit/>
          </a:bodyPr>
          <a:lstStyle/>
          <a:p>
            <a:r>
              <a:rPr lang="zh-TW" altLang="en-US" sz="2400" dirty="0">
                <a:latin typeface="ＤＦＧPOP1体W9" panose="040B0900000000000000" pitchFamily="50" charset="-128"/>
                <a:ea typeface="ＤＦＧPOP1体W9" panose="040B0900000000000000" pitchFamily="50" charset="-128"/>
              </a:rPr>
              <a:t>一人別領収書</a:t>
            </a:r>
            <a:endParaRPr lang="ja-JP" altLang="en-US" sz="2400" dirty="0">
              <a:latin typeface="ＤＦＧPOP1体W9" panose="040B0900000000000000" pitchFamily="50" charset="-128"/>
              <a:ea typeface="ＤＦＧPOP1体W9" panose="040B0900000000000000" pitchFamily="50" charset="-128"/>
            </a:endParaRPr>
          </a:p>
        </p:txBody>
      </p:sp>
      <p:sp>
        <p:nvSpPr>
          <p:cNvPr id="26" name="テキスト ボックス 25">
            <a:extLst>
              <a:ext uri="{FF2B5EF4-FFF2-40B4-BE49-F238E27FC236}">
                <a16:creationId xmlns:a16="http://schemas.microsoft.com/office/drawing/2014/main" id="{D31F4A9E-49CC-F764-18A0-BC8F46CB8C41}"/>
              </a:ext>
            </a:extLst>
          </p:cNvPr>
          <p:cNvSpPr txBox="1"/>
          <p:nvPr/>
        </p:nvSpPr>
        <p:spPr>
          <a:xfrm>
            <a:off x="4344439" y="3784767"/>
            <a:ext cx="4635908"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報告用書類の作成</a:t>
            </a:r>
          </a:p>
        </p:txBody>
      </p:sp>
      <p:sp>
        <p:nvSpPr>
          <p:cNvPr id="28" name="テキスト ボックス 27">
            <a:extLst>
              <a:ext uri="{FF2B5EF4-FFF2-40B4-BE49-F238E27FC236}">
                <a16:creationId xmlns:a16="http://schemas.microsoft.com/office/drawing/2014/main" id="{5239A943-FD13-04DF-0061-D588742DC479}"/>
              </a:ext>
            </a:extLst>
          </p:cNvPr>
          <p:cNvSpPr txBox="1"/>
          <p:nvPr/>
        </p:nvSpPr>
        <p:spPr>
          <a:xfrm>
            <a:off x="4344439" y="4208682"/>
            <a:ext cx="4635908"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総会用資料の作成</a:t>
            </a:r>
          </a:p>
        </p:txBody>
      </p:sp>
      <p:sp>
        <p:nvSpPr>
          <p:cNvPr id="3" name="テキスト ボックス 2">
            <a:extLst>
              <a:ext uri="{FF2B5EF4-FFF2-40B4-BE49-F238E27FC236}">
                <a16:creationId xmlns:a16="http://schemas.microsoft.com/office/drawing/2014/main" id="{99B0D521-2370-13C4-1F2A-1B65EEF19E08}"/>
              </a:ext>
            </a:extLst>
          </p:cNvPr>
          <p:cNvSpPr txBox="1"/>
          <p:nvPr/>
        </p:nvSpPr>
        <p:spPr>
          <a:xfrm>
            <a:off x="6487" y="1884958"/>
            <a:ext cx="3730361"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〇予算管理・支払日の決定</a:t>
            </a:r>
          </a:p>
        </p:txBody>
      </p:sp>
      <p:sp>
        <p:nvSpPr>
          <p:cNvPr id="4" name="テキスト ボックス 3">
            <a:extLst>
              <a:ext uri="{FF2B5EF4-FFF2-40B4-BE49-F238E27FC236}">
                <a16:creationId xmlns:a16="http://schemas.microsoft.com/office/drawing/2014/main" id="{03B99ED0-F703-4520-39C6-5F976455963A}"/>
              </a:ext>
            </a:extLst>
          </p:cNvPr>
          <p:cNvSpPr txBox="1"/>
          <p:nvPr/>
        </p:nvSpPr>
        <p:spPr>
          <a:xfrm>
            <a:off x="0" y="6375741"/>
            <a:ext cx="9144000" cy="461665"/>
          </a:xfrm>
          <a:prstGeom prst="rect">
            <a:avLst/>
          </a:prstGeom>
          <a:noFill/>
        </p:spPr>
        <p:txBody>
          <a:bodyPr wrap="square">
            <a:spAutoFit/>
          </a:bodyPr>
          <a:lstStyle/>
          <a:p>
            <a:pPr algn="r"/>
            <a:r>
              <a:rPr lang="en-US" altLang="ja-JP" sz="2400" dirty="0">
                <a:solidFill>
                  <a:srgbClr val="FF0000"/>
                </a:solidFill>
                <a:latin typeface="ＤＦＧPOP1体W9" panose="040B0900000000000000" pitchFamily="50" charset="-128"/>
                <a:ea typeface="ＤＦＧPOP1体W9" panose="040B0900000000000000" pitchFamily="50" charset="-128"/>
              </a:rPr>
              <a:t>※</a:t>
            </a:r>
            <a:r>
              <a:rPr lang="ja-JP" altLang="en-US" sz="2400" dirty="0">
                <a:solidFill>
                  <a:srgbClr val="FF0000"/>
                </a:solidFill>
                <a:latin typeface="ＤＦＧPOP1体W9" panose="040B0900000000000000" pitchFamily="50" charset="-128"/>
                <a:ea typeface="ＤＦＧPOP1体W9" panose="040B0900000000000000" pitchFamily="50" charset="-128"/>
              </a:rPr>
              <a:t>ライセンス数は</a:t>
            </a:r>
            <a:r>
              <a:rPr lang="en-US" altLang="ja-JP" sz="2400" dirty="0">
                <a:solidFill>
                  <a:srgbClr val="FF0000"/>
                </a:solidFill>
                <a:latin typeface="ＤＦＧPOP1体W9" panose="040B0900000000000000" pitchFamily="50" charset="-128"/>
                <a:ea typeface="ＤＦＧPOP1体W9" panose="040B0900000000000000" pitchFamily="50" charset="-128"/>
              </a:rPr>
              <a:t>『</a:t>
            </a:r>
            <a:r>
              <a:rPr lang="ja-JP" altLang="en-US" sz="2400" dirty="0">
                <a:solidFill>
                  <a:srgbClr val="FF0000"/>
                </a:solidFill>
                <a:latin typeface="ＤＦＧPOP1体W9" panose="040B0900000000000000" pitchFamily="50" charset="-128"/>
                <a:ea typeface="ＤＦＧPOP1体W9" panose="040B0900000000000000" pitchFamily="50" charset="-128"/>
              </a:rPr>
              <a:t>１台分</a:t>
            </a:r>
            <a:r>
              <a:rPr lang="en-US" altLang="ja-JP" sz="2400" dirty="0">
                <a:solidFill>
                  <a:srgbClr val="FF0000"/>
                </a:solidFill>
                <a:latin typeface="ＤＦＧPOP1体W9" panose="040B0900000000000000" pitchFamily="50" charset="-128"/>
                <a:ea typeface="ＤＦＧPOP1体W9" panose="040B0900000000000000" pitchFamily="50" charset="-128"/>
              </a:rPr>
              <a:t>』</a:t>
            </a:r>
            <a:r>
              <a:rPr lang="ja-JP" altLang="en-US" sz="2400" dirty="0">
                <a:solidFill>
                  <a:srgbClr val="FF0000"/>
                </a:solidFill>
                <a:latin typeface="ＤＦＧPOP1体W9" panose="040B0900000000000000" pitchFamily="50" charset="-128"/>
                <a:ea typeface="ＤＦＧPOP1体W9" panose="040B0900000000000000" pitchFamily="50" charset="-128"/>
              </a:rPr>
              <a:t>で稼働します</a:t>
            </a:r>
          </a:p>
        </p:txBody>
      </p:sp>
    </p:spTree>
    <p:extLst>
      <p:ext uri="{BB962C8B-B14F-4D97-AF65-F5344CB8AC3E}">
        <p14:creationId xmlns:p14="http://schemas.microsoft.com/office/powerpoint/2010/main" val="1213990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095A8C-CE7F-BA15-3829-2EFB8F578329}"/>
              </a:ext>
            </a:extLst>
          </p:cNvPr>
          <p:cNvSpPr txBox="1">
            <a:spLocks/>
          </p:cNvSpPr>
          <p:nvPr/>
        </p:nvSpPr>
        <p:spPr>
          <a:xfrm>
            <a:off x="-6487" y="87043"/>
            <a:ext cx="9144000" cy="634785"/>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sz="4000" dirty="0">
                <a:solidFill>
                  <a:srgbClr val="FF0000"/>
                </a:solidFill>
                <a:latin typeface="ＤＦＧ極太明朝体" panose="02020C00000000000000" pitchFamily="18" charset="-128"/>
                <a:ea typeface="ＤＦＧ極太明朝体" panose="02020C00000000000000" pitchFamily="18" charset="-128"/>
              </a:rPr>
              <a:t>【</a:t>
            </a:r>
            <a:r>
              <a:rPr lang="ja-JP" altLang="en-US" sz="4000" dirty="0">
                <a:solidFill>
                  <a:srgbClr val="FF0000"/>
                </a:solidFill>
                <a:latin typeface="ＤＦＧ極太明朝体" panose="02020C00000000000000" pitchFamily="18" charset="-128"/>
                <a:ea typeface="ＤＦＧ極太明朝体" panose="02020C00000000000000" pitchFamily="18" charset="-128"/>
              </a:rPr>
              <a:t>田園クラブ</a:t>
            </a:r>
            <a:r>
              <a:rPr lang="en-US" altLang="ja-JP" sz="4000" dirty="0">
                <a:solidFill>
                  <a:srgbClr val="FF0000"/>
                </a:solidFill>
                <a:latin typeface="ＤＦＧ極太明朝体" panose="02020C00000000000000" pitchFamily="18" charset="-128"/>
                <a:ea typeface="ＤＦＧ極太明朝体" panose="02020C00000000000000" pitchFamily="18" charset="-128"/>
              </a:rPr>
              <a:t>】</a:t>
            </a:r>
            <a:r>
              <a:rPr lang="ja-JP" altLang="en-US" sz="4000" dirty="0">
                <a:solidFill>
                  <a:srgbClr val="FF0000"/>
                </a:solidFill>
                <a:latin typeface="ＤＦＧ極太明朝体" panose="02020C00000000000000" pitchFamily="18" charset="-128"/>
                <a:ea typeface="ＤＦＧ極太明朝体" panose="02020C00000000000000" pitchFamily="18" charset="-128"/>
              </a:rPr>
              <a:t>　稼働パターン</a:t>
            </a:r>
          </a:p>
        </p:txBody>
      </p:sp>
      <p:pic>
        <p:nvPicPr>
          <p:cNvPr id="9" name="図 8">
            <a:extLst>
              <a:ext uri="{FF2B5EF4-FFF2-40B4-BE49-F238E27FC236}">
                <a16:creationId xmlns:a16="http://schemas.microsoft.com/office/drawing/2014/main" id="{ECBAF69E-6BDE-42F1-8196-6B5989AA5A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67996" y="1981655"/>
            <a:ext cx="3021848" cy="1871880"/>
          </a:xfrm>
          <a:prstGeom prst="rect">
            <a:avLst/>
          </a:prstGeom>
        </p:spPr>
      </p:pic>
      <p:sp>
        <p:nvSpPr>
          <p:cNvPr id="11" name="矢印: 右 10">
            <a:extLst>
              <a:ext uri="{FF2B5EF4-FFF2-40B4-BE49-F238E27FC236}">
                <a16:creationId xmlns:a16="http://schemas.microsoft.com/office/drawing/2014/main" id="{F57AD564-05E3-6EE9-AFF3-9719CB46AF4A}"/>
              </a:ext>
            </a:extLst>
          </p:cNvPr>
          <p:cNvSpPr/>
          <p:nvPr/>
        </p:nvSpPr>
        <p:spPr>
          <a:xfrm>
            <a:off x="2676144" y="5242596"/>
            <a:ext cx="3364470" cy="372255"/>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4" name="テキスト ボックス 13">
            <a:extLst>
              <a:ext uri="{FF2B5EF4-FFF2-40B4-BE49-F238E27FC236}">
                <a16:creationId xmlns:a16="http://schemas.microsoft.com/office/drawing/2014/main" id="{AFDE2FB5-76BC-B6EC-D61D-5214DA2996BD}"/>
              </a:ext>
            </a:extLst>
          </p:cNvPr>
          <p:cNvSpPr txBox="1"/>
          <p:nvPr/>
        </p:nvSpPr>
        <p:spPr>
          <a:xfrm>
            <a:off x="6487" y="659611"/>
            <a:ext cx="9144000" cy="523220"/>
          </a:xfrm>
          <a:prstGeom prst="rect">
            <a:avLst/>
          </a:prstGeom>
          <a:noFill/>
        </p:spPr>
        <p:txBody>
          <a:bodyPr wrap="square">
            <a:spAutoFit/>
          </a:bodyPr>
          <a:lstStyle/>
          <a:p>
            <a:r>
              <a:rPr lang="ja-JP" altLang="en-US" sz="2800" dirty="0">
                <a:latin typeface="ＤＦＧ極太明朝体" panose="02020C00000000000000" pitchFamily="18" charset="-128"/>
                <a:ea typeface="ＤＦＧ極太明朝体" panose="02020C00000000000000" pitchFamily="18" charset="-128"/>
              </a:rPr>
              <a:t>２．報告書作成と会計処理を別々のパソコンで行う</a:t>
            </a:r>
          </a:p>
        </p:txBody>
      </p:sp>
      <p:sp>
        <p:nvSpPr>
          <p:cNvPr id="16" name="テキスト ボックス 15">
            <a:extLst>
              <a:ext uri="{FF2B5EF4-FFF2-40B4-BE49-F238E27FC236}">
                <a16:creationId xmlns:a16="http://schemas.microsoft.com/office/drawing/2014/main" id="{44DDBC67-3CC0-5859-E004-C81FDD799BA4}"/>
              </a:ext>
            </a:extLst>
          </p:cNvPr>
          <p:cNvSpPr txBox="1"/>
          <p:nvPr/>
        </p:nvSpPr>
        <p:spPr>
          <a:xfrm>
            <a:off x="3101510" y="1506359"/>
            <a:ext cx="3763602"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〇予算管理・支払日の決定</a:t>
            </a:r>
          </a:p>
        </p:txBody>
      </p:sp>
      <p:sp>
        <p:nvSpPr>
          <p:cNvPr id="18" name="テキスト ボックス 17">
            <a:extLst>
              <a:ext uri="{FF2B5EF4-FFF2-40B4-BE49-F238E27FC236}">
                <a16:creationId xmlns:a16="http://schemas.microsoft.com/office/drawing/2014/main" id="{9AEC5D4E-02F5-4DD7-A3BF-EFDC7D523D8D}"/>
              </a:ext>
            </a:extLst>
          </p:cNvPr>
          <p:cNvSpPr txBox="1"/>
          <p:nvPr/>
        </p:nvSpPr>
        <p:spPr>
          <a:xfrm>
            <a:off x="6089227" y="1911569"/>
            <a:ext cx="2702990"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日当借上げ集計表</a:t>
            </a:r>
          </a:p>
        </p:txBody>
      </p:sp>
      <p:sp>
        <p:nvSpPr>
          <p:cNvPr id="20" name="テキスト ボックス 19">
            <a:extLst>
              <a:ext uri="{FF2B5EF4-FFF2-40B4-BE49-F238E27FC236}">
                <a16:creationId xmlns:a16="http://schemas.microsoft.com/office/drawing/2014/main" id="{58376D3A-E083-14DB-62EC-D98A6300CFB3}"/>
              </a:ext>
            </a:extLst>
          </p:cNvPr>
          <p:cNvSpPr txBox="1"/>
          <p:nvPr/>
        </p:nvSpPr>
        <p:spPr>
          <a:xfrm>
            <a:off x="6093113" y="2339933"/>
            <a:ext cx="3157768"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構成員別集計・金種表</a:t>
            </a:r>
          </a:p>
        </p:txBody>
      </p:sp>
      <p:sp>
        <p:nvSpPr>
          <p:cNvPr id="22" name="テキスト ボックス 21">
            <a:extLst>
              <a:ext uri="{FF2B5EF4-FFF2-40B4-BE49-F238E27FC236}">
                <a16:creationId xmlns:a16="http://schemas.microsoft.com/office/drawing/2014/main" id="{1A5282B7-860C-E0A6-50C5-E48E453C00B0}"/>
              </a:ext>
            </a:extLst>
          </p:cNvPr>
          <p:cNvSpPr txBox="1"/>
          <p:nvPr/>
        </p:nvSpPr>
        <p:spPr>
          <a:xfrm>
            <a:off x="6089227" y="2723727"/>
            <a:ext cx="3021848" cy="461665"/>
          </a:xfrm>
          <a:prstGeom prst="rect">
            <a:avLst/>
          </a:prstGeom>
          <a:noFill/>
        </p:spPr>
        <p:txBody>
          <a:bodyPr wrap="square">
            <a:spAutoFit/>
          </a:bodyPr>
          <a:lstStyle/>
          <a:p>
            <a:r>
              <a:rPr lang="zh-TW" altLang="en-US" sz="2400" dirty="0">
                <a:latin typeface="ＤＦＧPOP1体W9" panose="040B0900000000000000" pitchFamily="50" charset="-128"/>
                <a:ea typeface="ＤＦＧPOP1体W9" panose="040B0900000000000000" pitchFamily="50" charset="-128"/>
              </a:rPr>
              <a:t>一人別支払額通知書</a:t>
            </a:r>
            <a:endParaRPr lang="ja-JP" altLang="en-US" sz="2400" dirty="0">
              <a:latin typeface="ＤＦＧPOP1体W9" panose="040B0900000000000000" pitchFamily="50" charset="-128"/>
              <a:ea typeface="ＤＦＧPOP1体W9" panose="040B0900000000000000" pitchFamily="50" charset="-128"/>
            </a:endParaRPr>
          </a:p>
        </p:txBody>
      </p:sp>
      <p:sp>
        <p:nvSpPr>
          <p:cNvPr id="24" name="テキスト ボックス 23">
            <a:extLst>
              <a:ext uri="{FF2B5EF4-FFF2-40B4-BE49-F238E27FC236}">
                <a16:creationId xmlns:a16="http://schemas.microsoft.com/office/drawing/2014/main" id="{4DD638E6-FABB-310A-64A7-0FA914A084CB}"/>
              </a:ext>
            </a:extLst>
          </p:cNvPr>
          <p:cNvSpPr txBox="1"/>
          <p:nvPr/>
        </p:nvSpPr>
        <p:spPr>
          <a:xfrm>
            <a:off x="6110954" y="3127845"/>
            <a:ext cx="2702990" cy="461665"/>
          </a:xfrm>
          <a:prstGeom prst="rect">
            <a:avLst/>
          </a:prstGeom>
          <a:noFill/>
        </p:spPr>
        <p:txBody>
          <a:bodyPr wrap="square">
            <a:spAutoFit/>
          </a:bodyPr>
          <a:lstStyle/>
          <a:p>
            <a:r>
              <a:rPr lang="zh-TW" altLang="en-US" sz="2400" dirty="0">
                <a:latin typeface="ＤＦＧPOP1体W9" panose="040B0900000000000000" pitchFamily="50" charset="-128"/>
                <a:ea typeface="ＤＦＧPOP1体W9" panose="040B0900000000000000" pitchFamily="50" charset="-128"/>
              </a:rPr>
              <a:t>一人別領収書</a:t>
            </a:r>
            <a:endParaRPr lang="ja-JP" altLang="en-US" sz="2400" dirty="0">
              <a:latin typeface="ＤＦＧPOP1体W9" panose="040B0900000000000000" pitchFamily="50" charset="-128"/>
              <a:ea typeface="ＤＦＧPOP1体W9" panose="040B0900000000000000" pitchFamily="50" charset="-128"/>
            </a:endParaRPr>
          </a:p>
        </p:txBody>
      </p:sp>
      <p:sp>
        <p:nvSpPr>
          <p:cNvPr id="26" name="テキスト ボックス 25">
            <a:extLst>
              <a:ext uri="{FF2B5EF4-FFF2-40B4-BE49-F238E27FC236}">
                <a16:creationId xmlns:a16="http://schemas.microsoft.com/office/drawing/2014/main" id="{D31F4A9E-49CC-F764-18A0-BC8F46CB8C41}"/>
              </a:ext>
            </a:extLst>
          </p:cNvPr>
          <p:cNvSpPr txBox="1"/>
          <p:nvPr/>
        </p:nvSpPr>
        <p:spPr>
          <a:xfrm>
            <a:off x="6184305" y="4990881"/>
            <a:ext cx="2878155"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報告用書類の作成</a:t>
            </a:r>
          </a:p>
        </p:txBody>
      </p:sp>
      <p:sp>
        <p:nvSpPr>
          <p:cNvPr id="28" name="テキスト ボックス 27">
            <a:extLst>
              <a:ext uri="{FF2B5EF4-FFF2-40B4-BE49-F238E27FC236}">
                <a16:creationId xmlns:a16="http://schemas.microsoft.com/office/drawing/2014/main" id="{5239A943-FD13-04DF-0061-D588742DC479}"/>
              </a:ext>
            </a:extLst>
          </p:cNvPr>
          <p:cNvSpPr txBox="1"/>
          <p:nvPr/>
        </p:nvSpPr>
        <p:spPr>
          <a:xfrm>
            <a:off x="6184305" y="5457468"/>
            <a:ext cx="2789160"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総会用資料の作成</a:t>
            </a:r>
          </a:p>
        </p:txBody>
      </p:sp>
      <p:pic>
        <p:nvPicPr>
          <p:cNvPr id="3" name="図 2">
            <a:extLst>
              <a:ext uri="{FF2B5EF4-FFF2-40B4-BE49-F238E27FC236}">
                <a16:creationId xmlns:a16="http://schemas.microsoft.com/office/drawing/2014/main" id="{C80BAAC0-6884-585D-C600-90A0C0950D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25" y="4828030"/>
            <a:ext cx="3021848" cy="1871880"/>
          </a:xfrm>
          <a:prstGeom prst="rect">
            <a:avLst/>
          </a:prstGeom>
        </p:spPr>
      </p:pic>
      <p:sp>
        <p:nvSpPr>
          <p:cNvPr id="4" name="矢印: 右 3">
            <a:extLst>
              <a:ext uri="{FF2B5EF4-FFF2-40B4-BE49-F238E27FC236}">
                <a16:creationId xmlns:a16="http://schemas.microsoft.com/office/drawing/2014/main" id="{9C32D8DB-E84E-C7AC-FC54-BE31BBF82FC4}"/>
              </a:ext>
            </a:extLst>
          </p:cNvPr>
          <p:cNvSpPr/>
          <p:nvPr/>
        </p:nvSpPr>
        <p:spPr>
          <a:xfrm>
            <a:off x="5439522" y="2611457"/>
            <a:ext cx="442537" cy="372255"/>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5" name="矢印: 左右 4">
            <a:extLst>
              <a:ext uri="{FF2B5EF4-FFF2-40B4-BE49-F238E27FC236}">
                <a16:creationId xmlns:a16="http://schemas.microsoft.com/office/drawing/2014/main" id="{1F78A0A4-5DD8-8388-8606-F5C219A96CD2}"/>
              </a:ext>
            </a:extLst>
          </p:cNvPr>
          <p:cNvSpPr/>
          <p:nvPr/>
        </p:nvSpPr>
        <p:spPr>
          <a:xfrm rot="19647333">
            <a:off x="2531431" y="4213266"/>
            <a:ext cx="1246632" cy="484632"/>
          </a:xfrm>
          <a:prstGeom prst="leftRightArrow">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pic>
        <p:nvPicPr>
          <p:cNvPr id="6" name="図 5">
            <a:extLst>
              <a:ext uri="{FF2B5EF4-FFF2-40B4-BE49-F238E27FC236}">
                <a16:creationId xmlns:a16="http://schemas.microsoft.com/office/drawing/2014/main" id="{96FD9767-B238-BFB4-F322-2DDC407D7DF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06572" y="3869564"/>
            <a:ext cx="1131692" cy="1017501"/>
          </a:xfrm>
          <a:prstGeom prst="rect">
            <a:avLst/>
          </a:prstGeom>
        </p:spPr>
      </p:pic>
      <p:pic>
        <p:nvPicPr>
          <p:cNvPr id="7" name="図 6">
            <a:extLst>
              <a:ext uri="{FF2B5EF4-FFF2-40B4-BE49-F238E27FC236}">
                <a16:creationId xmlns:a16="http://schemas.microsoft.com/office/drawing/2014/main" id="{4E12BBC1-3C34-846A-B324-21BDBF5296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66317" y="5083163"/>
            <a:ext cx="197170" cy="707938"/>
          </a:xfrm>
          <a:prstGeom prst="rect">
            <a:avLst/>
          </a:prstGeom>
        </p:spPr>
      </p:pic>
      <p:pic>
        <p:nvPicPr>
          <p:cNvPr id="8" name="図 7">
            <a:extLst>
              <a:ext uri="{FF2B5EF4-FFF2-40B4-BE49-F238E27FC236}">
                <a16:creationId xmlns:a16="http://schemas.microsoft.com/office/drawing/2014/main" id="{9FF3B8B7-444B-45FE-8E7D-6FC284DA87A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58795" y="2019517"/>
            <a:ext cx="256137" cy="1561272"/>
          </a:xfrm>
          <a:prstGeom prst="rect">
            <a:avLst/>
          </a:prstGeom>
        </p:spPr>
      </p:pic>
      <p:sp>
        <p:nvSpPr>
          <p:cNvPr id="12" name="雲 11">
            <a:extLst>
              <a:ext uri="{FF2B5EF4-FFF2-40B4-BE49-F238E27FC236}">
                <a16:creationId xmlns:a16="http://schemas.microsoft.com/office/drawing/2014/main" id="{E863DE61-2670-AEB2-F04F-0DA89B5C3EC1}"/>
              </a:ext>
            </a:extLst>
          </p:cNvPr>
          <p:cNvSpPr/>
          <p:nvPr/>
        </p:nvSpPr>
        <p:spPr>
          <a:xfrm rot="20577031">
            <a:off x="3073779" y="4444147"/>
            <a:ext cx="1514549" cy="758096"/>
          </a:xfrm>
          <a:prstGeom prst="cloud">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1800" dirty="0">
                <a:solidFill>
                  <a:sysClr val="windowText" lastClr="000000"/>
                </a:solidFill>
                <a:latin typeface="ＤＦＧ細丸ゴシック体" panose="020F0300000000000000" pitchFamily="50" charset="-128"/>
                <a:ea typeface="ＤＦＧ細丸ゴシック体" panose="020F0300000000000000" pitchFamily="50" charset="-128"/>
              </a:rPr>
              <a:t>クラウド</a:t>
            </a:r>
          </a:p>
        </p:txBody>
      </p:sp>
      <p:sp>
        <p:nvSpPr>
          <p:cNvPr id="13" name="テキスト ボックス 12">
            <a:extLst>
              <a:ext uri="{FF2B5EF4-FFF2-40B4-BE49-F238E27FC236}">
                <a16:creationId xmlns:a16="http://schemas.microsoft.com/office/drawing/2014/main" id="{04E4CDB0-0D7D-7709-2C1C-8736283AF957}"/>
              </a:ext>
            </a:extLst>
          </p:cNvPr>
          <p:cNvSpPr txBox="1"/>
          <p:nvPr/>
        </p:nvSpPr>
        <p:spPr>
          <a:xfrm>
            <a:off x="32926" y="4293866"/>
            <a:ext cx="2643218"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〇活動日報の登録</a:t>
            </a:r>
          </a:p>
        </p:txBody>
      </p:sp>
      <p:sp>
        <p:nvSpPr>
          <p:cNvPr id="19" name="テキスト ボックス 18">
            <a:extLst>
              <a:ext uri="{FF2B5EF4-FFF2-40B4-BE49-F238E27FC236}">
                <a16:creationId xmlns:a16="http://schemas.microsoft.com/office/drawing/2014/main" id="{E5539FDB-D1AF-C5F7-1182-A86669121CEE}"/>
              </a:ext>
            </a:extLst>
          </p:cNvPr>
          <p:cNvSpPr txBox="1"/>
          <p:nvPr/>
        </p:nvSpPr>
        <p:spPr>
          <a:xfrm>
            <a:off x="352706" y="3938335"/>
            <a:ext cx="1890423" cy="400110"/>
          </a:xfrm>
          <a:prstGeom prst="rect">
            <a:avLst/>
          </a:prstGeom>
          <a:noFill/>
        </p:spPr>
        <p:txBody>
          <a:bodyPr wrap="square">
            <a:spAutoFit/>
          </a:bodyPr>
          <a:lstStyle/>
          <a:p>
            <a:r>
              <a:rPr lang="zh-TW" altLang="en-US" sz="2000" dirty="0">
                <a:latin typeface="ＤＦＧPOP1体W9" panose="040B0900000000000000" pitchFamily="50" charset="-128"/>
                <a:ea typeface="ＤＦＧPOP1体W9" panose="040B0900000000000000" pitchFamily="50" charset="-128"/>
              </a:rPr>
              <a:t>事務局（書記）</a:t>
            </a:r>
            <a:endParaRPr lang="ja-JP" altLang="en-US" sz="2000" dirty="0">
              <a:latin typeface="ＤＦＧPOP1体W9" panose="040B0900000000000000" pitchFamily="50" charset="-128"/>
              <a:ea typeface="ＤＦＧPOP1体W9" panose="040B0900000000000000" pitchFamily="50" charset="-128"/>
            </a:endParaRPr>
          </a:p>
        </p:txBody>
      </p:sp>
      <p:sp>
        <p:nvSpPr>
          <p:cNvPr id="21" name="テキスト ボックス 20">
            <a:extLst>
              <a:ext uri="{FF2B5EF4-FFF2-40B4-BE49-F238E27FC236}">
                <a16:creationId xmlns:a16="http://schemas.microsoft.com/office/drawing/2014/main" id="{C048AAF3-2BA5-9E5E-7B41-8E842FD0CE6F}"/>
              </a:ext>
            </a:extLst>
          </p:cNvPr>
          <p:cNvSpPr txBox="1"/>
          <p:nvPr/>
        </p:nvSpPr>
        <p:spPr>
          <a:xfrm>
            <a:off x="3101510" y="1157914"/>
            <a:ext cx="1890423" cy="400110"/>
          </a:xfrm>
          <a:prstGeom prst="rect">
            <a:avLst/>
          </a:prstGeom>
          <a:noFill/>
        </p:spPr>
        <p:txBody>
          <a:bodyPr wrap="square">
            <a:spAutoFit/>
          </a:bodyPr>
          <a:lstStyle/>
          <a:p>
            <a:r>
              <a:rPr lang="zh-TW" altLang="en-US" sz="2000" dirty="0">
                <a:latin typeface="ＤＦＧPOP1体W9" panose="040B0900000000000000" pitchFamily="50" charset="-128"/>
                <a:ea typeface="ＤＦＧPOP1体W9" panose="040B0900000000000000" pitchFamily="50" charset="-128"/>
              </a:rPr>
              <a:t>事務局（会計）</a:t>
            </a:r>
            <a:endParaRPr lang="ja-JP" altLang="en-US" sz="2000" dirty="0">
              <a:latin typeface="ＤＦＧPOP1体W9" panose="040B0900000000000000" pitchFamily="50" charset="-128"/>
              <a:ea typeface="ＤＦＧPOP1体W9" panose="040B0900000000000000" pitchFamily="50" charset="-128"/>
            </a:endParaRPr>
          </a:p>
        </p:txBody>
      </p:sp>
      <p:sp>
        <p:nvSpPr>
          <p:cNvPr id="15" name="テキスト ボックス 14">
            <a:extLst>
              <a:ext uri="{FF2B5EF4-FFF2-40B4-BE49-F238E27FC236}">
                <a16:creationId xmlns:a16="http://schemas.microsoft.com/office/drawing/2014/main" id="{52D36FF2-63C0-6D8E-FCA0-5A031B40A85A}"/>
              </a:ext>
            </a:extLst>
          </p:cNvPr>
          <p:cNvSpPr txBox="1"/>
          <p:nvPr/>
        </p:nvSpPr>
        <p:spPr>
          <a:xfrm>
            <a:off x="0" y="6375741"/>
            <a:ext cx="9144000" cy="461665"/>
          </a:xfrm>
          <a:prstGeom prst="rect">
            <a:avLst/>
          </a:prstGeom>
          <a:noFill/>
        </p:spPr>
        <p:txBody>
          <a:bodyPr wrap="square">
            <a:spAutoFit/>
          </a:bodyPr>
          <a:lstStyle/>
          <a:p>
            <a:pPr algn="r"/>
            <a:r>
              <a:rPr lang="en-US" altLang="ja-JP" sz="2400" dirty="0">
                <a:solidFill>
                  <a:srgbClr val="FF0000"/>
                </a:solidFill>
                <a:latin typeface="ＤＦＧPOP1体W9" panose="040B0900000000000000" pitchFamily="50" charset="-128"/>
                <a:ea typeface="ＤＦＧPOP1体W9" panose="040B0900000000000000" pitchFamily="50" charset="-128"/>
              </a:rPr>
              <a:t>※</a:t>
            </a:r>
            <a:r>
              <a:rPr lang="ja-JP" altLang="en-US" sz="2400" dirty="0">
                <a:solidFill>
                  <a:srgbClr val="FF0000"/>
                </a:solidFill>
                <a:latin typeface="ＤＦＧPOP1体W9" panose="040B0900000000000000" pitchFamily="50" charset="-128"/>
                <a:ea typeface="ＤＦＧPOP1体W9" panose="040B0900000000000000" pitchFamily="50" charset="-128"/>
              </a:rPr>
              <a:t>クラウドは別途利用料が必要です</a:t>
            </a:r>
          </a:p>
        </p:txBody>
      </p:sp>
      <p:sp>
        <p:nvSpPr>
          <p:cNvPr id="17" name="テキスト ボックス 16">
            <a:extLst>
              <a:ext uri="{FF2B5EF4-FFF2-40B4-BE49-F238E27FC236}">
                <a16:creationId xmlns:a16="http://schemas.microsoft.com/office/drawing/2014/main" id="{4E433BB2-E8EB-5309-B56F-6179AAD0357B}"/>
              </a:ext>
            </a:extLst>
          </p:cNvPr>
          <p:cNvSpPr txBox="1"/>
          <p:nvPr/>
        </p:nvSpPr>
        <p:spPr>
          <a:xfrm>
            <a:off x="-7178" y="5986173"/>
            <a:ext cx="9144000" cy="461665"/>
          </a:xfrm>
          <a:prstGeom prst="rect">
            <a:avLst/>
          </a:prstGeom>
          <a:noFill/>
        </p:spPr>
        <p:txBody>
          <a:bodyPr wrap="square">
            <a:spAutoFit/>
          </a:bodyPr>
          <a:lstStyle/>
          <a:p>
            <a:pPr algn="r"/>
            <a:r>
              <a:rPr lang="en-US" altLang="ja-JP" sz="2400" dirty="0">
                <a:solidFill>
                  <a:srgbClr val="FF0000"/>
                </a:solidFill>
                <a:latin typeface="ＤＦＧPOP1体W9" panose="040B0900000000000000" pitchFamily="50" charset="-128"/>
                <a:ea typeface="ＤＦＧPOP1体W9" panose="040B0900000000000000" pitchFamily="50" charset="-128"/>
              </a:rPr>
              <a:t>※</a:t>
            </a:r>
            <a:r>
              <a:rPr lang="ja-JP" altLang="en-US" sz="2400" dirty="0">
                <a:solidFill>
                  <a:srgbClr val="FF0000"/>
                </a:solidFill>
                <a:latin typeface="ＤＦＧPOP1体W9" panose="040B0900000000000000" pitchFamily="50" charset="-128"/>
                <a:ea typeface="ＤＦＧPOP1体W9" panose="040B0900000000000000" pitchFamily="50" charset="-128"/>
              </a:rPr>
              <a:t>ライセンス数は</a:t>
            </a:r>
            <a:r>
              <a:rPr lang="en-US" altLang="ja-JP" sz="2400" dirty="0">
                <a:solidFill>
                  <a:srgbClr val="FF0000"/>
                </a:solidFill>
                <a:latin typeface="ＤＦＧPOP1体W9" panose="040B0900000000000000" pitchFamily="50" charset="-128"/>
                <a:ea typeface="ＤＦＧPOP1体W9" panose="040B0900000000000000" pitchFamily="50" charset="-128"/>
              </a:rPr>
              <a:t>『</a:t>
            </a:r>
            <a:r>
              <a:rPr lang="ja-JP" altLang="en-US" sz="2400" dirty="0">
                <a:solidFill>
                  <a:srgbClr val="FF0000"/>
                </a:solidFill>
                <a:latin typeface="ＤＦＧPOP1体W9" panose="040B0900000000000000" pitchFamily="50" charset="-128"/>
                <a:ea typeface="ＤＦＧPOP1体W9" panose="040B0900000000000000" pitchFamily="50" charset="-128"/>
              </a:rPr>
              <a:t>１台分</a:t>
            </a:r>
            <a:r>
              <a:rPr lang="en-US" altLang="ja-JP" sz="2400" dirty="0">
                <a:solidFill>
                  <a:srgbClr val="FF0000"/>
                </a:solidFill>
                <a:latin typeface="ＤＦＧPOP1体W9" panose="040B0900000000000000" pitchFamily="50" charset="-128"/>
                <a:ea typeface="ＤＦＧPOP1体W9" panose="040B0900000000000000" pitchFamily="50" charset="-128"/>
              </a:rPr>
              <a:t>』</a:t>
            </a:r>
            <a:r>
              <a:rPr lang="ja-JP" altLang="en-US" sz="2400" dirty="0">
                <a:solidFill>
                  <a:srgbClr val="FF0000"/>
                </a:solidFill>
                <a:latin typeface="ＤＦＧPOP1体W9" panose="040B0900000000000000" pitchFamily="50" charset="-128"/>
                <a:ea typeface="ＤＦＧPOP1体W9" panose="040B0900000000000000" pitchFamily="50" charset="-128"/>
              </a:rPr>
              <a:t>で稼働します</a:t>
            </a:r>
          </a:p>
        </p:txBody>
      </p:sp>
    </p:spTree>
    <p:extLst>
      <p:ext uri="{BB962C8B-B14F-4D97-AF65-F5344CB8AC3E}">
        <p14:creationId xmlns:p14="http://schemas.microsoft.com/office/powerpoint/2010/main" val="9778349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DF306FBD-6C84-6F90-C409-48EF4ED1E8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67996" y="1981655"/>
            <a:ext cx="3021848" cy="1871880"/>
          </a:xfrm>
          <a:prstGeom prst="rect">
            <a:avLst/>
          </a:prstGeom>
        </p:spPr>
      </p:pic>
      <p:sp>
        <p:nvSpPr>
          <p:cNvPr id="2" name="タイトル 1">
            <a:extLst>
              <a:ext uri="{FF2B5EF4-FFF2-40B4-BE49-F238E27FC236}">
                <a16:creationId xmlns:a16="http://schemas.microsoft.com/office/drawing/2014/main" id="{21095A8C-CE7F-BA15-3829-2EFB8F578329}"/>
              </a:ext>
            </a:extLst>
          </p:cNvPr>
          <p:cNvSpPr txBox="1">
            <a:spLocks/>
          </p:cNvSpPr>
          <p:nvPr/>
        </p:nvSpPr>
        <p:spPr>
          <a:xfrm>
            <a:off x="-6487" y="87043"/>
            <a:ext cx="9144000" cy="634785"/>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sz="4000" dirty="0">
                <a:solidFill>
                  <a:srgbClr val="FF0000"/>
                </a:solidFill>
                <a:latin typeface="ＤＦＧ極太明朝体" panose="02020C00000000000000" pitchFamily="18" charset="-128"/>
                <a:ea typeface="ＤＦＧ極太明朝体" panose="02020C00000000000000" pitchFamily="18" charset="-128"/>
              </a:rPr>
              <a:t>【</a:t>
            </a:r>
            <a:r>
              <a:rPr lang="ja-JP" altLang="en-US" sz="4000" dirty="0">
                <a:solidFill>
                  <a:srgbClr val="FF0000"/>
                </a:solidFill>
                <a:latin typeface="ＤＦＧ極太明朝体" panose="02020C00000000000000" pitchFamily="18" charset="-128"/>
                <a:ea typeface="ＤＦＧ極太明朝体" panose="02020C00000000000000" pitchFamily="18" charset="-128"/>
              </a:rPr>
              <a:t>田園クラブ</a:t>
            </a:r>
            <a:r>
              <a:rPr lang="en-US" altLang="ja-JP" sz="4000" dirty="0">
                <a:solidFill>
                  <a:srgbClr val="FF0000"/>
                </a:solidFill>
                <a:latin typeface="ＤＦＧ極太明朝体" panose="02020C00000000000000" pitchFamily="18" charset="-128"/>
                <a:ea typeface="ＤＦＧ極太明朝体" panose="02020C00000000000000" pitchFamily="18" charset="-128"/>
              </a:rPr>
              <a:t>】</a:t>
            </a:r>
            <a:r>
              <a:rPr lang="ja-JP" altLang="en-US" sz="4000" dirty="0">
                <a:solidFill>
                  <a:srgbClr val="FF0000"/>
                </a:solidFill>
                <a:latin typeface="ＤＦＧ極太明朝体" panose="02020C00000000000000" pitchFamily="18" charset="-128"/>
                <a:ea typeface="ＤＦＧ極太明朝体" panose="02020C00000000000000" pitchFamily="18" charset="-128"/>
              </a:rPr>
              <a:t>　稼働パターン</a:t>
            </a:r>
          </a:p>
        </p:txBody>
      </p:sp>
      <p:sp>
        <p:nvSpPr>
          <p:cNvPr id="14" name="テキスト ボックス 13">
            <a:extLst>
              <a:ext uri="{FF2B5EF4-FFF2-40B4-BE49-F238E27FC236}">
                <a16:creationId xmlns:a16="http://schemas.microsoft.com/office/drawing/2014/main" id="{AFDE2FB5-76BC-B6EC-D61D-5214DA2996BD}"/>
              </a:ext>
            </a:extLst>
          </p:cNvPr>
          <p:cNvSpPr txBox="1"/>
          <p:nvPr/>
        </p:nvSpPr>
        <p:spPr>
          <a:xfrm>
            <a:off x="6487" y="659611"/>
            <a:ext cx="9144000" cy="523220"/>
          </a:xfrm>
          <a:prstGeom prst="rect">
            <a:avLst/>
          </a:prstGeom>
          <a:noFill/>
        </p:spPr>
        <p:txBody>
          <a:bodyPr wrap="square">
            <a:spAutoFit/>
          </a:bodyPr>
          <a:lstStyle/>
          <a:p>
            <a:r>
              <a:rPr lang="ja-JP" altLang="en-US" sz="2800" dirty="0">
                <a:latin typeface="ＤＦＧ極太明朝体" panose="02020C00000000000000" pitchFamily="18" charset="-128"/>
                <a:ea typeface="ＤＦＧ極太明朝体" panose="02020C00000000000000" pitchFamily="18" charset="-128"/>
              </a:rPr>
              <a:t>３．活動隊（班）で活動日報の登録を行う</a:t>
            </a:r>
          </a:p>
        </p:txBody>
      </p:sp>
      <p:pic>
        <p:nvPicPr>
          <p:cNvPr id="3" name="図 2">
            <a:extLst>
              <a:ext uri="{FF2B5EF4-FFF2-40B4-BE49-F238E27FC236}">
                <a16:creationId xmlns:a16="http://schemas.microsoft.com/office/drawing/2014/main" id="{C80BAAC0-6884-585D-C600-90A0C0950D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87" y="4458214"/>
            <a:ext cx="3021848" cy="1871880"/>
          </a:xfrm>
          <a:prstGeom prst="rect">
            <a:avLst/>
          </a:prstGeom>
        </p:spPr>
      </p:pic>
      <p:sp>
        <p:nvSpPr>
          <p:cNvPr id="4" name="矢印: 右 3">
            <a:extLst>
              <a:ext uri="{FF2B5EF4-FFF2-40B4-BE49-F238E27FC236}">
                <a16:creationId xmlns:a16="http://schemas.microsoft.com/office/drawing/2014/main" id="{9C32D8DB-E84E-C7AC-FC54-BE31BBF82FC4}"/>
              </a:ext>
            </a:extLst>
          </p:cNvPr>
          <p:cNvSpPr/>
          <p:nvPr/>
        </p:nvSpPr>
        <p:spPr>
          <a:xfrm>
            <a:off x="5433874" y="3020872"/>
            <a:ext cx="442537" cy="372255"/>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5" name="矢印: 左右 4">
            <a:extLst>
              <a:ext uri="{FF2B5EF4-FFF2-40B4-BE49-F238E27FC236}">
                <a16:creationId xmlns:a16="http://schemas.microsoft.com/office/drawing/2014/main" id="{1F78A0A4-5DD8-8388-8606-F5C219A96CD2}"/>
              </a:ext>
            </a:extLst>
          </p:cNvPr>
          <p:cNvSpPr/>
          <p:nvPr/>
        </p:nvSpPr>
        <p:spPr>
          <a:xfrm rot="19647333">
            <a:off x="2568614" y="4115531"/>
            <a:ext cx="1246632" cy="484632"/>
          </a:xfrm>
          <a:prstGeom prst="leftRightArrow">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3" name="テキスト ボックス 12">
            <a:extLst>
              <a:ext uri="{FF2B5EF4-FFF2-40B4-BE49-F238E27FC236}">
                <a16:creationId xmlns:a16="http://schemas.microsoft.com/office/drawing/2014/main" id="{04E4CDB0-0D7D-7709-2C1C-8736283AF957}"/>
              </a:ext>
            </a:extLst>
          </p:cNvPr>
          <p:cNvSpPr txBox="1"/>
          <p:nvPr/>
        </p:nvSpPr>
        <p:spPr>
          <a:xfrm>
            <a:off x="82637" y="3968279"/>
            <a:ext cx="2715623"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〇活動日報の登録</a:t>
            </a:r>
          </a:p>
        </p:txBody>
      </p:sp>
      <p:pic>
        <p:nvPicPr>
          <p:cNvPr id="10" name="図 9">
            <a:extLst>
              <a:ext uri="{FF2B5EF4-FFF2-40B4-BE49-F238E27FC236}">
                <a16:creationId xmlns:a16="http://schemas.microsoft.com/office/drawing/2014/main" id="{38A3885E-03C4-813F-05C4-D2B1986DAC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887" y="4610614"/>
            <a:ext cx="3021848" cy="1871880"/>
          </a:xfrm>
          <a:prstGeom prst="rect">
            <a:avLst/>
          </a:prstGeom>
        </p:spPr>
      </p:pic>
      <p:pic>
        <p:nvPicPr>
          <p:cNvPr id="15" name="図 14">
            <a:extLst>
              <a:ext uri="{FF2B5EF4-FFF2-40B4-BE49-F238E27FC236}">
                <a16:creationId xmlns:a16="http://schemas.microsoft.com/office/drawing/2014/main" id="{FDDEB347-E64D-A54B-CAB7-F4BC4AD437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1287" y="4763014"/>
            <a:ext cx="3021848" cy="1871880"/>
          </a:xfrm>
          <a:prstGeom prst="rect">
            <a:avLst/>
          </a:prstGeom>
        </p:spPr>
      </p:pic>
      <p:pic>
        <p:nvPicPr>
          <p:cNvPr id="17" name="図 16">
            <a:extLst>
              <a:ext uri="{FF2B5EF4-FFF2-40B4-BE49-F238E27FC236}">
                <a16:creationId xmlns:a16="http://schemas.microsoft.com/office/drawing/2014/main" id="{A6B76B04-FE44-2740-316B-13A6D022FF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94862" y="2056154"/>
            <a:ext cx="126886" cy="2301693"/>
          </a:xfrm>
          <a:prstGeom prst="rect">
            <a:avLst/>
          </a:prstGeom>
        </p:spPr>
      </p:pic>
      <p:sp>
        <p:nvSpPr>
          <p:cNvPr id="19" name="テキスト ボックス 18">
            <a:extLst>
              <a:ext uri="{FF2B5EF4-FFF2-40B4-BE49-F238E27FC236}">
                <a16:creationId xmlns:a16="http://schemas.microsoft.com/office/drawing/2014/main" id="{3C3BE8E1-354E-58D2-4268-1902F24D1D8B}"/>
              </a:ext>
            </a:extLst>
          </p:cNvPr>
          <p:cNvSpPr txBox="1"/>
          <p:nvPr/>
        </p:nvSpPr>
        <p:spPr>
          <a:xfrm>
            <a:off x="5962230" y="2017259"/>
            <a:ext cx="3353094"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日当借上げ集計表</a:t>
            </a:r>
          </a:p>
        </p:txBody>
      </p:sp>
      <p:sp>
        <p:nvSpPr>
          <p:cNvPr id="21" name="テキスト ボックス 20">
            <a:extLst>
              <a:ext uri="{FF2B5EF4-FFF2-40B4-BE49-F238E27FC236}">
                <a16:creationId xmlns:a16="http://schemas.microsoft.com/office/drawing/2014/main" id="{8D59FAB2-8DFB-1E9A-8F88-7C1BA0256651}"/>
              </a:ext>
            </a:extLst>
          </p:cNvPr>
          <p:cNvSpPr txBox="1"/>
          <p:nvPr/>
        </p:nvSpPr>
        <p:spPr>
          <a:xfrm>
            <a:off x="5959930" y="2417369"/>
            <a:ext cx="3354758"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構成員別集計・金種表</a:t>
            </a:r>
          </a:p>
        </p:txBody>
      </p:sp>
      <p:sp>
        <p:nvSpPr>
          <p:cNvPr id="23" name="テキスト ボックス 22">
            <a:extLst>
              <a:ext uri="{FF2B5EF4-FFF2-40B4-BE49-F238E27FC236}">
                <a16:creationId xmlns:a16="http://schemas.microsoft.com/office/drawing/2014/main" id="{56198631-365C-3CC2-3F6A-B349865E9E45}"/>
              </a:ext>
            </a:extLst>
          </p:cNvPr>
          <p:cNvSpPr txBox="1"/>
          <p:nvPr/>
        </p:nvSpPr>
        <p:spPr>
          <a:xfrm>
            <a:off x="5959930" y="2817479"/>
            <a:ext cx="3354758" cy="461665"/>
          </a:xfrm>
          <a:prstGeom prst="rect">
            <a:avLst/>
          </a:prstGeom>
          <a:noFill/>
        </p:spPr>
        <p:txBody>
          <a:bodyPr wrap="square">
            <a:spAutoFit/>
          </a:bodyPr>
          <a:lstStyle/>
          <a:p>
            <a:r>
              <a:rPr lang="zh-TW" altLang="en-US" sz="2400" dirty="0">
                <a:latin typeface="ＤＦＧPOP1体W9" panose="040B0900000000000000" pitchFamily="50" charset="-128"/>
                <a:ea typeface="ＤＦＧPOP1体W9" panose="040B0900000000000000" pitchFamily="50" charset="-128"/>
              </a:rPr>
              <a:t>一人別支払額通知書</a:t>
            </a:r>
            <a:endParaRPr lang="ja-JP" altLang="en-US" sz="2400" dirty="0">
              <a:latin typeface="ＤＦＧPOP1体W9" panose="040B0900000000000000" pitchFamily="50" charset="-128"/>
              <a:ea typeface="ＤＦＧPOP1体W9" panose="040B0900000000000000" pitchFamily="50" charset="-128"/>
            </a:endParaRPr>
          </a:p>
        </p:txBody>
      </p:sp>
      <p:sp>
        <p:nvSpPr>
          <p:cNvPr id="25" name="テキスト ボックス 24">
            <a:extLst>
              <a:ext uri="{FF2B5EF4-FFF2-40B4-BE49-F238E27FC236}">
                <a16:creationId xmlns:a16="http://schemas.microsoft.com/office/drawing/2014/main" id="{EAAF369F-8001-C112-7657-61A7B550027C}"/>
              </a:ext>
            </a:extLst>
          </p:cNvPr>
          <p:cNvSpPr txBox="1"/>
          <p:nvPr/>
        </p:nvSpPr>
        <p:spPr>
          <a:xfrm>
            <a:off x="5959930" y="3256056"/>
            <a:ext cx="3354758" cy="461665"/>
          </a:xfrm>
          <a:prstGeom prst="rect">
            <a:avLst/>
          </a:prstGeom>
          <a:noFill/>
        </p:spPr>
        <p:txBody>
          <a:bodyPr wrap="square">
            <a:spAutoFit/>
          </a:bodyPr>
          <a:lstStyle/>
          <a:p>
            <a:r>
              <a:rPr lang="zh-TW" altLang="en-US" sz="2400" dirty="0">
                <a:latin typeface="ＤＦＧPOP1体W9" panose="040B0900000000000000" pitchFamily="50" charset="-128"/>
                <a:ea typeface="ＤＦＧPOP1体W9" panose="040B0900000000000000" pitchFamily="50" charset="-128"/>
              </a:rPr>
              <a:t>一人別領収書</a:t>
            </a:r>
            <a:endParaRPr lang="ja-JP" altLang="en-US" sz="2400" dirty="0">
              <a:latin typeface="ＤＦＧPOP1体W9" panose="040B0900000000000000" pitchFamily="50" charset="-128"/>
              <a:ea typeface="ＤＦＧPOP1体W9" panose="040B0900000000000000" pitchFamily="50" charset="-128"/>
            </a:endParaRPr>
          </a:p>
        </p:txBody>
      </p:sp>
      <p:sp>
        <p:nvSpPr>
          <p:cNvPr id="27" name="テキスト ボックス 26">
            <a:extLst>
              <a:ext uri="{FF2B5EF4-FFF2-40B4-BE49-F238E27FC236}">
                <a16:creationId xmlns:a16="http://schemas.microsoft.com/office/drawing/2014/main" id="{7C1FB3E3-3436-B53A-87E8-296F824EC58E}"/>
              </a:ext>
            </a:extLst>
          </p:cNvPr>
          <p:cNvSpPr txBox="1"/>
          <p:nvPr/>
        </p:nvSpPr>
        <p:spPr>
          <a:xfrm>
            <a:off x="5959930" y="3671222"/>
            <a:ext cx="3354758"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報告用書類の作成</a:t>
            </a:r>
          </a:p>
        </p:txBody>
      </p:sp>
      <p:sp>
        <p:nvSpPr>
          <p:cNvPr id="29" name="テキスト ボックス 28">
            <a:extLst>
              <a:ext uri="{FF2B5EF4-FFF2-40B4-BE49-F238E27FC236}">
                <a16:creationId xmlns:a16="http://schemas.microsoft.com/office/drawing/2014/main" id="{D3A575A9-A657-6E59-BA04-A797CA82AB80}"/>
              </a:ext>
            </a:extLst>
          </p:cNvPr>
          <p:cNvSpPr txBox="1"/>
          <p:nvPr/>
        </p:nvSpPr>
        <p:spPr>
          <a:xfrm>
            <a:off x="5959930" y="4095137"/>
            <a:ext cx="3354758"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総会用資料の作成</a:t>
            </a:r>
          </a:p>
        </p:txBody>
      </p:sp>
      <p:sp>
        <p:nvSpPr>
          <p:cNvPr id="31" name="テキスト ボックス 30">
            <a:extLst>
              <a:ext uri="{FF2B5EF4-FFF2-40B4-BE49-F238E27FC236}">
                <a16:creationId xmlns:a16="http://schemas.microsoft.com/office/drawing/2014/main" id="{9CAD3769-BD4C-8C43-0E0A-7D41D32D744C}"/>
              </a:ext>
            </a:extLst>
          </p:cNvPr>
          <p:cNvSpPr txBox="1"/>
          <p:nvPr/>
        </p:nvSpPr>
        <p:spPr>
          <a:xfrm>
            <a:off x="82637" y="3554209"/>
            <a:ext cx="2281230" cy="400110"/>
          </a:xfrm>
          <a:prstGeom prst="rect">
            <a:avLst/>
          </a:prstGeom>
          <a:noFill/>
        </p:spPr>
        <p:txBody>
          <a:bodyPr wrap="square">
            <a:spAutoFit/>
          </a:bodyPr>
          <a:lstStyle/>
          <a:p>
            <a:r>
              <a:rPr lang="en-US" altLang="ja-JP" sz="2000" dirty="0">
                <a:latin typeface="ＤＦＧPOP1体W9" panose="040B0900000000000000" pitchFamily="50" charset="-128"/>
                <a:ea typeface="ＤＦＧPOP1体W9" panose="040B0900000000000000" pitchFamily="50" charset="-128"/>
              </a:rPr>
              <a:t>A</a:t>
            </a:r>
            <a:r>
              <a:rPr lang="ja-JP" altLang="en-US" sz="2000" dirty="0">
                <a:latin typeface="ＤＦＧPOP1体W9" panose="040B0900000000000000" pitchFamily="50" charset="-128"/>
                <a:ea typeface="ＤＦＧPOP1体W9" panose="040B0900000000000000" pitchFamily="50" charset="-128"/>
              </a:rPr>
              <a:t>班・</a:t>
            </a:r>
            <a:r>
              <a:rPr lang="en-US" altLang="ja-JP" sz="2000" dirty="0">
                <a:latin typeface="ＤＦＧPOP1体W9" panose="040B0900000000000000" pitchFamily="50" charset="-128"/>
                <a:ea typeface="ＤＦＧPOP1体W9" panose="040B0900000000000000" pitchFamily="50" charset="-128"/>
              </a:rPr>
              <a:t>B</a:t>
            </a:r>
            <a:r>
              <a:rPr lang="ja-JP" altLang="en-US" sz="2000" dirty="0">
                <a:latin typeface="ＤＦＧPOP1体W9" panose="040B0900000000000000" pitchFamily="50" charset="-128"/>
                <a:ea typeface="ＤＦＧPOP1体W9" panose="040B0900000000000000" pitchFamily="50" charset="-128"/>
              </a:rPr>
              <a:t>班・</a:t>
            </a:r>
            <a:r>
              <a:rPr lang="en-US" altLang="ja-JP" sz="2000" dirty="0">
                <a:latin typeface="ＤＦＧPOP1体W9" panose="040B0900000000000000" pitchFamily="50" charset="-128"/>
                <a:ea typeface="ＤＦＧPOP1体W9" panose="040B0900000000000000" pitchFamily="50" charset="-128"/>
              </a:rPr>
              <a:t>C</a:t>
            </a:r>
            <a:r>
              <a:rPr lang="ja-JP" altLang="en-US" sz="2000" dirty="0">
                <a:latin typeface="ＤＦＧPOP1体W9" panose="040B0900000000000000" pitchFamily="50" charset="-128"/>
                <a:ea typeface="ＤＦＧPOP1体W9" panose="040B0900000000000000" pitchFamily="50" charset="-128"/>
              </a:rPr>
              <a:t>班・・・</a:t>
            </a:r>
          </a:p>
        </p:txBody>
      </p:sp>
      <p:sp>
        <p:nvSpPr>
          <p:cNvPr id="12" name="雲 11">
            <a:extLst>
              <a:ext uri="{FF2B5EF4-FFF2-40B4-BE49-F238E27FC236}">
                <a16:creationId xmlns:a16="http://schemas.microsoft.com/office/drawing/2014/main" id="{E863DE61-2670-AEB2-F04F-0DA89B5C3EC1}"/>
              </a:ext>
            </a:extLst>
          </p:cNvPr>
          <p:cNvSpPr/>
          <p:nvPr/>
        </p:nvSpPr>
        <p:spPr>
          <a:xfrm rot="20577031">
            <a:off x="3106190" y="4363302"/>
            <a:ext cx="1514549" cy="758096"/>
          </a:xfrm>
          <a:prstGeom prst="cloud">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1800" dirty="0">
                <a:solidFill>
                  <a:sysClr val="windowText" lastClr="000000"/>
                </a:solidFill>
                <a:latin typeface="ＤＦＧ細丸ゴシック体" panose="020F0300000000000000" pitchFamily="50" charset="-128"/>
                <a:ea typeface="ＤＦＧ細丸ゴシック体" panose="020F0300000000000000" pitchFamily="50" charset="-128"/>
              </a:rPr>
              <a:t>クラウド</a:t>
            </a:r>
          </a:p>
        </p:txBody>
      </p:sp>
      <p:pic>
        <p:nvPicPr>
          <p:cNvPr id="6" name="図 5">
            <a:extLst>
              <a:ext uri="{FF2B5EF4-FFF2-40B4-BE49-F238E27FC236}">
                <a16:creationId xmlns:a16="http://schemas.microsoft.com/office/drawing/2014/main" id="{96FD9767-B238-BFB4-F322-2DDC407D7DF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41242" y="3735092"/>
            <a:ext cx="1131692" cy="1017501"/>
          </a:xfrm>
          <a:prstGeom prst="rect">
            <a:avLst/>
          </a:prstGeom>
        </p:spPr>
      </p:pic>
      <p:sp>
        <p:nvSpPr>
          <p:cNvPr id="8" name="テキスト ボックス 7">
            <a:extLst>
              <a:ext uri="{FF2B5EF4-FFF2-40B4-BE49-F238E27FC236}">
                <a16:creationId xmlns:a16="http://schemas.microsoft.com/office/drawing/2014/main" id="{62DCE7E2-95F4-4D13-7ED8-15971776757E}"/>
              </a:ext>
            </a:extLst>
          </p:cNvPr>
          <p:cNvSpPr txBox="1"/>
          <p:nvPr/>
        </p:nvSpPr>
        <p:spPr>
          <a:xfrm>
            <a:off x="3101510" y="1506359"/>
            <a:ext cx="3763602" cy="461665"/>
          </a:xfrm>
          <a:prstGeom prst="rect">
            <a:avLst/>
          </a:prstGeom>
          <a:noFill/>
        </p:spPr>
        <p:txBody>
          <a:bodyPr wrap="square">
            <a:spAutoFit/>
          </a:bodyPr>
          <a:lstStyle/>
          <a:p>
            <a:r>
              <a:rPr lang="ja-JP" altLang="en-US" sz="2400" dirty="0">
                <a:latin typeface="ＤＦＧPOP1体W9" panose="040B0900000000000000" pitchFamily="50" charset="-128"/>
                <a:ea typeface="ＤＦＧPOP1体W9" panose="040B0900000000000000" pitchFamily="50" charset="-128"/>
              </a:rPr>
              <a:t>〇予算管理・支払日の決定</a:t>
            </a:r>
          </a:p>
        </p:txBody>
      </p:sp>
      <p:sp>
        <p:nvSpPr>
          <p:cNvPr id="11" name="テキスト ボックス 10">
            <a:extLst>
              <a:ext uri="{FF2B5EF4-FFF2-40B4-BE49-F238E27FC236}">
                <a16:creationId xmlns:a16="http://schemas.microsoft.com/office/drawing/2014/main" id="{D1307956-D59F-7738-0C22-8281C3573304}"/>
              </a:ext>
            </a:extLst>
          </p:cNvPr>
          <p:cNvSpPr txBox="1"/>
          <p:nvPr/>
        </p:nvSpPr>
        <p:spPr>
          <a:xfrm>
            <a:off x="3101510" y="1157914"/>
            <a:ext cx="1890423" cy="400110"/>
          </a:xfrm>
          <a:prstGeom prst="rect">
            <a:avLst/>
          </a:prstGeom>
          <a:noFill/>
        </p:spPr>
        <p:txBody>
          <a:bodyPr wrap="square">
            <a:spAutoFit/>
          </a:bodyPr>
          <a:lstStyle/>
          <a:p>
            <a:r>
              <a:rPr lang="zh-TW" altLang="en-US" sz="2000" dirty="0">
                <a:latin typeface="ＤＦＧPOP1体W9" panose="040B0900000000000000" pitchFamily="50" charset="-128"/>
                <a:ea typeface="ＤＦＧPOP1体W9" panose="040B0900000000000000" pitchFamily="50" charset="-128"/>
              </a:rPr>
              <a:t>事務局</a:t>
            </a:r>
            <a:endParaRPr lang="ja-JP" altLang="en-US" sz="2000" dirty="0">
              <a:latin typeface="ＤＦＧPOP1体W9" panose="040B0900000000000000" pitchFamily="50" charset="-128"/>
              <a:ea typeface="ＤＦＧPOP1体W9" panose="040B0900000000000000" pitchFamily="50" charset="-128"/>
            </a:endParaRPr>
          </a:p>
        </p:txBody>
      </p:sp>
      <p:sp>
        <p:nvSpPr>
          <p:cNvPr id="18" name="テキスト ボックス 17">
            <a:extLst>
              <a:ext uri="{FF2B5EF4-FFF2-40B4-BE49-F238E27FC236}">
                <a16:creationId xmlns:a16="http://schemas.microsoft.com/office/drawing/2014/main" id="{BFACF988-9F48-B494-5758-3036493787A2}"/>
              </a:ext>
            </a:extLst>
          </p:cNvPr>
          <p:cNvSpPr txBox="1"/>
          <p:nvPr/>
        </p:nvSpPr>
        <p:spPr>
          <a:xfrm>
            <a:off x="0" y="6375741"/>
            <a:ext cx="9144000" cy="461665"/>
          </a:xfrm>
          <a:prstGeom prst="rect">
            <a:avLst/>
          </a:prstGeom>
          <a:noFill/>
        </p:spPr>
        <p:txBody>
          <a:bodyPr wrap="square">
            <a:spAutoFit/>
          </a:bodyPr>
          <a:lstStyle/>
          <a:p>
            <a:pPr algn="r"/>
            <a:r>
              <a:rPr lang="en-US" altLang="ja-JP" sz="2400" dirty="0">
                <a:solidFill>
                  <a:srgbClr val="FF0000"/>
                </a:solidFill>
                <a:latin typeface="ＤＦＧPOP1体W9" panose="040B0900000000000000" pitchFamily="50" charset="-128"/>
                <a:ea typeface="ＤＦＧPOP1体W9" panose="040B0900000000000000" pitchFamily="50" charset="-128"/>
              </a:rPr>
              <a:t>※</a:t>
            </a:r>
            <a:r>
              <a:rPr lang="ja-JP" altLang="en-US" sz="2400" dirty="0">
                <a:solidFill>
                  <a:srgbClr val="FF0000"/>
                </a:solidFill>
                <a:latin typeface="ＤＦＧPOP1体W9" panose="040B0900000000000000" pitchFamily="50" charset="-128"/>
                <a:ea typeface="ＤＦＧPOP1体W9" panose="040B0900000000000000" pitchFamily="50" charset="-128"/>
              </a:rPr>
              <a:t>クラウドは別途利用料が必要です</a:t>
            </a:r>
          </a:p>
        </p:txBody>
      </p:sp>
      <p:sp>
        <p:nvSpPr>
          <p:cNvPr id="20" name="テキスト ボックス 19">
            <a:extLst>
              <a:ext uri="{FF2B5EF4-FFF2-40B4-BE49-F238E27FC236}">
                <a16:creationId xmlns:a16="http://schemas.microsoft.com/office/drawing/2014/main" id="{A9B63F03-737C-BB99-B8F5-3EF8FB70155B}"/>
              </a:ext>
            </a:extLst>
          </p:cNvPr>
          <p:cNvSpPr txBox="1"/>
          <p:nvPr/>
        </p:nvSpPr>
        <p:spPr>
          <a:xfrm>
            <a:off x="-7178" y="5986173"/>
            <a:ext cx="9144000" cy="461665"/>
          </a:xfrm>
          <a:prstGeom prst="rect">
            <a:avLst/>
          </a:prstGeom>
          <a:noFill/>
        </p:spPr>
        <p:txBody>
          <a:bodyPr wrap="square">
            <a:spAutoFit/>
          </a:bodyPr>
          <a:lstStyle/>
          <a:p>
            <a:pPr algn="r"/>
            <a:r>
              <a:rPr lang="en-US" altLang="ja-JP" sz="2400" dirty="0">
                <a:solidFill>
                  <a:srgbClr val="FF0000"/>
                </a:solidFill>
                <a:latin typeface="ＤＦＧPOP1体W9" panose="040B0900000000000000" pitchFamily="50" charset="-128"/>
                <a:ea typeface="ＤＦＧPOP1体W9" panose="040B0900000000000000" pitchFamily="50" charset="-128"/>
              </a:rPr>
              <a:t>※</a:t>
            </a:r>
            <a:r>
              <a:rPr lang="ja-JP" altLang="en-US" sz="2400" dirty="0">
                <a:solidFill>
                  <a:srgbClr val="FF0000"/>
                </a:solidFill>
                <a:latin typeface="ＤＦＧPOP1体W9" panose="040B0900000000000000" pitchFamily="50" charset="-128"/>
                <a:ea typeface="ＤＦＧPOP1体W9" panose="040B0900000000000000" pitchFamily="50" charset="-128"/>
              </a:rPr>
              <a:t>ライセンス数は</a:t>
            </a:r>
            <a:r>
              <a:rPr lang="en-US" altLang="ja-JP" sz="2400" dirty="0">
                <a:solidFill>
                  <a:srgbClr val="FF0000"/>
                </a:solidFill>
                <a:latin typeface="ＤＦＧPOP1体W9" panose="040B0900000000000000" pitchFamily="50" charset="-128"/>
                <a:ea typeface="ＤＦＧPOP1体W9" panose="040B0900000000000000" pitchFamily="50" charset="-128"/>
              </a:rPr>
              <a:t>『</a:t>
            </a:r>
            <a:r>
              <a:rPr lang="ja-JP" altLang="en-US" sz="2400" dirty="0">
                <a:solidFill>
                  <a:srgbClr val="FF0000"/>
                </a:solidFill>
                <a:latin typeface="ＤＦＧPOP1体W9" panose="040B0900000000000000" pitchFamily="50" charset="-128"/>
                <a:ea typeface="ＤＦＧPOP1体W9" panose="040B0900000000000000" pitchFamily="50" charset="-128"/>
              </a:rPr>
              <a:t>１台分</a:t>
            </a:r>
            <a:r>
              <a:rPr lang="en-US" altLang="ja-JP" sz="2400" dirty="0">
                <a:solidFill>
                  <a:srgbClr val="FF0000"/>
                </a:solidFill>
                <a:latin typeface="ＤＦＧPOP1体W9" panose="040B0900000000000000" pitchFamily="50" charset="-128"/>
                <a:ea typeface="ＤＦＧPOP1体W9" panose="040B0900000000000000" pitchFamily="50" charset="-128"/>
              </a:rPr>
              <a:t>』</a:t>
            </a:r>
            <a:r>
              <a:rPr lang="ja-JP" altLang="en-US" sz="2400" dirty="0">
                <a:solidFill>
                  <a:srgbClr val="FF0000"/>
                </a:solidFill>
                <a:latin typeface="ＤＦＧPOP1体W9" panose="040B0900000000000000" pitchFamily="50" charset="-128"/>
                <a:ea typeface="ＤＦＧPOP1体W9" panose="040B0900000000000000" pitchFamily="50" charset="-128"/>
              </a:rPr>
              <a:t>で稼働します</a:t>
            </a:r>
          </a:p>
        </p:txBody>
      </p:sp>
    </p:spTree>
    <p:extLst>
      <p:ext uri="{BB962C8B-B14F-4D97-AF65-F5344CB8AC3E}">
        <p14:creationId xmlns:p14="http://schemas.microsoft.com/office/powerpoint/2010/main" val="1758175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03F050-1F9B-6089-0C92-CD3A70452D73}"/>
              </a:ext>
            </a:extLst>
          </p:cNvPr>
          <p:cNvSpPr>
            <a:spLocks noGrp="1"/>
          </p:cNvSpPr>
          <p:nvPr>
            <p:ph type="ctrTitle"/>
          </p:nvPr>
        </p:nvSpPr>
        <p:spPr>
          <a:xfrm>
            <a:off x="0" y="195309"/>
            <a:ext cx="9144000" cy="755667"/>
          </a:xfrm>
        </p:spPr>
        <p:txBody>
          <a:bodyPr>
            <a:normAutofit/>
          </a:bodyPr>
          <a:lstStyle/>
          <a:p>
            <a:r>
              <a:rPr lang="ja-JP" altLang="en-US" sz="4800" dirty="0">
                <a:solidFill>
                  <a:srgbClr val="FF0000"/>
                </a:solidFill>
                <a:latin typeface="ＤＦＧ極太明朝体" panose="02020C00000000000000" pitchFamily="18" charset="-128"/>
                <a:ea typeface="ＤＦＧ極太明朝体" panose="02020C00000000000000" pitchFamily="18" charset="-128"/>
              </a:rPr>
              <a:t>「田園クラブは」</a:t>
            </a:r>
            <a:endParaRPr kumimoji="1" lang="ja-JP" altLang="en-US" sz="4800" dirty="0">
              <a:solidFill>
                <a:srgbClr val="FF0000"/>
              </a:solidFill>
              <a:latin typeface="ＤＦＧ極太明朝体" panose="02020C00000000000000" pitchFamily="18" charset="-128"/>
              <a:ea typeface="ＤＦＧ極太明朝体" panose="02020C00000000000000" pitchFamily="18" charset="-128"/>
            </a:endParaRPr>
          </a:p>
        </p:txBody>
      </p:sp>
      <p:sp>
        <p:nvSpPr>
          <p:cNvPr id="3" name="字幕 2">
            <a:extLst>
              <a:ext uri="{FF2B5EF4-FFF2-40B4-BE49-F238E27FC236}">
                <a16:creationId xmlns:a16="http://schemas.microsoft.com/office/drawing/2014/main" id="{401B2B15-35C6-6268-5C94-D90EBCDFAF0C}"/>
              </a:ext>
            </a:extLst>
          </p:cNvPr>
          <p:cNvSpPr>
            <a:spLocks noGrp="1"/>
          </p:cNvSpPr>
          <p:nvPr>
            <p:ph type="subTitle" idx="1"/>
          </p:nvPr>
        </p:nvSpPr>
        <p:spPr>
          <a:xfrm>
            <a:off x="0" y="1322068"/>
            <a:ext cx="9144000" cy="1088485"/>
          </a:xfrm>
        </p:spPr>
        <p:txBody>
          <a:bodyPr>
            <a:normAutofit fontScale="92500" lnSpcReduction="10000"/>
          </a:bodyPr>
          <a:lstStyle/>
          <a:p>
            <a:pPr algn="l"/>
            <a:r>
              <a:rPr kumimoji="1" lang="ja-JP" altLang="en-US" sz="4800" b="1" dirty="0">
                <a:latin typeface="ＤＦＧPOP1体W9" panose="040B0900000000000000" pitchFamily="50" charset="-128"/>
                <a:ea typeface="ＤＦＧPOP1体W9" panose="040B0900000000000000" pitchFamily="50" charset="-128"/>
              </a:rPr>
              <a:t>　　　　　入力が</a:t>
            </a:r>
            <a:r>
              <a:rPr kumimoji="1" lang="ja-JP" altLang="en-US" sz="8800" dirty="0">
                <a:latin typeface="ＤＦＧPOP1体W9" panose="040B0900000000000000" pitchFamily="50" charset="-128"/>
                <a:ea typeface="ＤＦＧPOP1体W9" panose="040B0900000000000000" pitchFamily="50" charset="-128"/>
              </a:rPr>
              <a:t>　</a:t>
            </a:r>
            <a:r>
              <a:rPr kumimoji="1" lang="ja-JP" altLang="en-US" sz="6600" b="1" dirty="0">
                <a:solidFill>
                  <a:srgbClr val="FF0000"/>
                </a:solidFill>
                <a:latin typeface="ＤＣＰ愛ラインW5" panose="040B0500000000000000" pitchFamily="50" charset="-128"/>
                <a:ea typeface="ＤＣＰ愛ラインW5" panose="040B0500000000000000" pitchFamily="50" charset="-128"/>
              </a:rPr>
              <a:t>簡単で</a:t>
            </a:r>
          </a:p>
        </p:txBody>
      </p:sp>
      <p:sp>
        <p:nvSpPr>
          <p:cNvPr id="7" name="字幕 2">
            <a:extLst>
              <a:ext uri="{FF2B5EF4-FFF2-40B4-BE49-F238E27FC236}">
                <a16:creationId xmlns:a16="http://schemas.microsoft.com/office/drawing/2014/main" id="{1E4F4C03-621A-0378-A667-237837231CE7}"/>
              </a:ext>
            </a:extLst>
          </p:cNvPr>
          <p:cNvSpPr txBox="1">
            <a:spLocks/>
          </p:cNvSpPr>
          <p:nvPr/>
        </p:nvSpPr>
        <p:spPr>
          <a:xfrm>
            <a:off x="13056" y="2162446"/>
            <a:ext cx="9144000" cy="1088485"/>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4800" b="1" dirty="0">
                <a:latin typeface="ＤＦＧPOP1体W9" panose="040B0900000000000000" pitchFamily="50" charset="-128"/>
                <a:ea typeface="ＤＦＧPOP1体W9" panose="040B0900000000000000" pitchFamily="50" charset="-128"/>
              </a:rPr>
              <a:t>　　　　　流れが</a:t>
            </a:r>
            <a:r>
              <a:rPr lang="ja-JP" altLang="en-US" sz="8800" dirty="0">
                <a:latin typeface="ＤＦＧPOP1体W9" panose="040B0900000000000000" pitchFamily="50" charset="-128"/>
                <a:ea typeface="ＤＦＧPOP1体W9" panose="040B0900000000000000" pitchFamily="50" charset="-128"/>
              </a:rPr>
              <a:t>　</a:t>
            </a:r>
            <a:r>
              <a:rPr lang="ja-JP" altLang="en-US" sz="6600" b="1" dirty="0">
                <a:solidFill>
                  <a:srgbClr val="FF0000"/>
                </a:solidFill>
                <a:latin typeface="ＤＣＰ愛ラインW5" panose="040B0500000000000000" pitchFamily="50" charset="-128"/>
                <a:ea typeface="ＤＣＰ愛ラインW5" panose="040B0500000000000000" pitchFamily="50" charset="-128"/>
              </a:rPr>
              <a:t>分かり易く</a:t>
            </a:r>
          </a:p>
        </p:txBody>
      </p:sp>
      <p:sp>
        <p:nvSpPr>
          <p:cNvPr id="8" name="字幕 2">
            <a:extLst>
              <a:ext uri="{FF2B5EF4-FFF2-40B4-BE49-F238E27FC236}">
                <a16:creationId xmlns:a16="http://schemas.microsoft.com/office/drawing/2014/main" id="{AC44C12A-A347-0CE6-5FD1-A50BE8B75340}"/>
              </a:ext>
            </a:extLst>
          </p:cNvPr>
          <p:cNvSpPr txBox="1">
            <a:spLocks/>
          </p:cNvSpPr>
          <p:nvPr/>
        </p:nvSpPr>
        <p:spPr>
          <a:xfrm>
            <a:off x="4352" y="3039938"/>
            <a:ext cx="9126592" cy="1088485"/>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4800" b="1" dirty="0">
                <a:latin typeface="ＤＦＧPOP1体W9" panose="040B0900000000000000" pitchFamily="50" charset="-128"/>
                <a:ea typeface="ＤＦＧPOP1体W9" panose="040B0900000000000000" pitchFamily="50" charset="-128"/>
              </a:rPr>
              <a:t>　　　　　誰でも</a:t>
            </a:r>
            <a:r>
              <a:rPr lang="ja-JP" altLang="en-US" sz="8800" dirty="0">
                <a:latin typeface="ＤＦＧPOP1体W9" panose="040B0900000000000000" pitchFamily="50" charset="-128"/>
                <a:ea typeface="ＤＦＧPOP1体W9" panose="040B0900000000000000" pitchFamily="50" charset="-128"/>
              </a:rPr>
              <a:t>　</a:t>
            </a:r>
            <a:r>
              <a:rPr lang="ja-JP" altLang="en-US" sz="6600" b="1" dirty="0">
                <a:solidFill>
                  <a:srgbClr val="FF0000"/>
                </a:solidFill>
                <a:latin typeface="ＤＣＰ愛ラインW5" panose="040B0500000000000000" pitchFamily="50" charset="-128"/>
                <a:ea typeface="ＤＣＰ愛ラインW5" panose="040B0500000000000000" pitchFamily="50" charset="-128"/>
              </a:rPr>
              <a:t>使いやすい</a:t>
            </a:r>
          </a:p>
        </p:txBody>
      </p:sp>
      <p:sp>
        <p:nvSpPr>
          <p:cNvPr id="9" name="字幕 2">
            <a:extLst>
              <a:ext uri="{FF2B5EF4-FFF2-40B4-BE49-F238E27FC236}">
                <a16:creationId xmlns:a16="http://schemas.microsoft.com/office/drawing/2014/main" id="{DA89E48D-20F7-FB67-398C-BF1B74BDF954}"/>
              </a:ext>
            </a:extLst>
          </p:cNvPr>
          <p:cNvSpPr txBox="1">
            <a:spLocks/>
          </p:cNvSpPr>
          <p:nvPr/>
        </p:nvSpPr>
        <p:spPr>
          <a:xfrm>
            <a:off x="0" y="4530956"/>
            <a:ext cx="9137904" cy="75259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4800" b="1" dirty="0">
                <a:solidFill>
                  <a:srgbClr val="FF0000"/>
                </a:solidFill>
                <a:latin typeface="ＤＦＧ極太明朝体" panose="02020C00000000000000" pitchFamily="18" charset="-128"/>
                <a:ea typeface="ＤＦＧ極太明朝体" panose="02020C00000000000000" pitchFamily="18" charset="-128"/>
              </a:rPr>
              <a:t>多面事務専用ソフトです</a:t>
            </a:r>
            <a:endParaRPr lang="ja-JP" altLang="en-US" sz="6600" b="1" dirty="0">
              <a:solidFill>
                <a:srgbClr val="FF0000"/>
              </a:solidFill>
              <a:latin typeface="ＤＦＧ極太明朝体" panose="02020C00000000000000" pitchFamily="18" charset="-128"/>
              <a:ea typeface="ＤＦＧ極太明朝体" panose="02020C00000000000000" pitchFamily="18" charset="-128"/>
            </a:endParaRPr>
          </a:p>
        </p:txBody>
      </p:sp>
      <p:sp>
        <p:nvSpPr>
          <p:cNvPr id="10" name="字幕 2">
            <a:extLst>
              <a:ext uri="{FF2B5EF4-FFF2-40B4-BE49-F238E27FC236}">
                <a16:creationId xmlns:a16="http://schemas.microsoft.com/office/drawing/2014/main" id="{AB142507-46F7-A455-AB46-D10837BA201E}"/>
              </a:ext>
            </a:extLst>
          </p:cNvPr>
          <p:cNvSpPr txBox="1">
            <a:spLocks/>
          </p:cNvSpPr>
          <p:nvPr/>
        </p:nvSpPr>
        <p:spPr>
          <a:xfrm>
            <a:off x="0" y="5729412"/>
            <a:ext cx="9144000" cy="402533"/>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200" dirty="0">
                <a:latin typeface="ＤＦＧPOP1体W9" panose="040B0900000000000000" pitchFamily="50" charset="-128"/>
                <a:ea typeface="ＤＦＧPOP1体W9" panose="040B0900000000000000" pitchFamily="50" charset="-128"/>
              </a:rPr>
              <a:t>有限会社　アスキット</a:t>
            </a:r>
          </a:p>
        </p:txBody>
      </p:sp>
      <p:sp>
        <p:nvSpPr>
          <p:cNvPr id="11" name="字幕 2">
            <a:extLst>
              <a:ext uri="{FF2B5EF4-FFF2-40B4-BE49-F238E27FC236}">
                <a16:creationId xmlns:a16="http://schemas.microsoft.com/office/drawing/2014/main" id="{462CC0F1-C083-C78F-9749-F6C015DB7816}"/>
              </a:ext>
            </a:extLst>
          </p:cNvPr>
          <p:cNvSpPr txBox="1">
            <a:spLocks/>
          </p:cNvSpPr>
          <p:nvPr/>
        </p:nvSpPr>
        <p:spPr>
          <a:xfrm>
            <a:off x="0" y="6131945"/>
            <a:ext cx="9144000" cy="40253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800" dirty="0">
                <a:latin typeface="ＤＦＧPOP1体W9" panose="040B0900000000000000" pitchFamily="50" charset="-128"/>
                <a:ea typeface="ＤＦＧPOP1体W9" panose="040B0900000000000000" pitchFamily="50" charset="-128"/>
              </a:rPr>
              <a:t>〠</a:t>
            </a:r>
            <a:r>
              <a:rPr lang="en-US" altLang="ja-JP" sz="2800" dirty="0">
                <a:latin typeface="ＤＦＧPOP1体W9" panose="040B0900000000000000" pitchFamily="50" charset="-128"/>
                <a:ea typeface="ＤＦＧPOP1体W9" panose="040B0900000000000000" pitchFamily="50" charset="-128"/>
              </a:rPr>
              <a:t>981-3215</a:t>
            </a:r>
            <a:r>
              <a:rPr lang="ja-JP" altLang="en-US" sz="2800" dirty="0">
                <a:latin typeface="ＤＦＧPOP1体W9" panose="040B0900000000000000" pitchFamily="50" charset="-128"/>
                <a:ea typeface="ＤＦＧPOP1体W9" panose="040B0900000000000000" pitchFamily="50" charset="-128"/>
              </a:rPr>
              <a:t>　仙台市泉区北中山２－２０－１２</a:t>
            </a:r>
            <a:endParaRPr lang="en-US" altLang="ja-JP" sz="2800" dirty="0">
              <a:latin typeface="ＤＦＧPOP1体W9" panose="040B0900000000000000" pitchFamily="50" charset="-128"/>
              <a:ea typeface="ＤＦＧPOP1体W9" panose="040B0900000000000000" pitchFamily="50" charset="-128"/>
            </a:endParaRPr>
          </a:p>
        </p:txBody>
      </p:sp>
      <p:sp>
        <p:nvSpPr>
          <p:cNvPr id="12" name="字幕 2">
            <a:extLst>
              <a:ext uri="{FF2B5EF4-FFF2-40B4-BE49-F238E27FC236}">
                <a16:creationId xmlns:a16="http://schemas.microsoft.com/office/drawing/2014/main" id="{BBCCEB5D-DBD1-9030-BA06-3B9AC040EEB6}"/>
              </a:ext>
            </a:extLst>
          </p:cNvPr>
          <p:cNvSpPr txBox="1">
            <a:spLocks/>
          </p:cNvSpPr>
          <p:nvPr/>
        </p:nvSpPr>
        <p:spPr>
          <a:xfrm>
            <a:off x="0" y="6534478"/>
            <a:ext cx="9144000" cy="40253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2800" dirty="0">
                <a:latin typeface="ＤＦＧPOP1体W9" panose="040B0900000000000000" pitchFamily="50" charset="-128"/>
                <a:ea typeface="ＤＦＧPOP1体W9" panose="040B0900000000000000" pitchFamily="50" charset="-128"/>
              </a:rPr>
              <a:t>Tel 022-348-2966</a:t>
            </a:r>
          </a:p>
        </p:txBody>
      </p:sp>
    </p:spTree>
    <p:extLst>
      <p:ext uri="{BB962C8B-B14F-4D97-AF65-F5344CB8AC3E}">
        <p14:creationId xmlns:p14="http://schemas.microsoft.com/office/powerpoint/2010/main" val="363705757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401B2B15-35C6-6268-5C94-D90EBCDFAF0C}"/>
              </a:ext>
            </a:extLst>
          </p:cNvPr>
          <p:cNvSpPr>
            <a:spLocks noGrp="1"/>
          </p:cNvSpPr>
          <p:nvPr>
            <p:ph type="subTitle" idx="1"/>
          </p:nvPr>
        </p:nvSpPr>
        <p:spPr>
          <a:xfrm>
            <a:off x="8709" y="1419673"/>
            <a:ext cx="9144000" cy="564621"/>
          </a:xfrm>
        </p:spPr>
        <p:txBody>
          <a:bodyPr>
            <a:normAutofit/>
          </a:bodyPr>
          <a:lstStyle/>
          <a:p>
            <a:pPr algn="l"/>
            <a:r>
              <a:rPr kumimoji="1" lang="ja-JP" altLang="en-US" sz="3000" b="1" dirty="0">
                <a:solidFill>
                  <a:srgbClr val="FF0000"/>
                </a:solidFill>
                <a:latin typeface="ＤＣＧ愛ラインW5" panose="040B0500000000000000" pitchFamily="50" charset="-128"/>
                <a:ea typeface="ＤＣＧ愛ラインW5" panose="040B0500000000000000" pitchFamily="50" charset="-128"/>
              </a:rPr>
              <a:t>　</a:t>
            </a:r>
            <a:r>
              <a:rPr lang="ja-JP" altLang="en-US" sz="3000" dirty="0">
                <a:latin typeface="ＤＦＧPOP1体W9" panose="040B0900000000000000" pitchFamily="50" charset="-128"/>
                <a:ea typeface="ＤＦＧPOP1体W9" panose="040B0900000000000000" pitchFamily="50" charset="-128"/>
              </a:rPr>
              <a:t>制度の前身である「農地・水・環境保全向上対策」</a:t>
            </a:r>
            <a:endParaRPr kumimoji="1" lang="ja-JP" altLang="en-US" sz="3000" dirty="0">
              <a:solidFill>
                <a:srgbClr val="FF0000"/>
              </a:solidFill>
              <a:latin typeface="ＤＦＧPOP1体W9" panose="040B0900000000000000" pitchFamily="50" charset="-128"/>
              <a:ea typeface="ＤＦＧPOP1体W9" panose="040B0900000000000000" pitchFamily="50" charset="-128"/>
            </a:endParaRPr>
          </a:p>
        </p:txBody>
      </p:sp>
      <p:sp>
        <p:nvSpPr>
          <p:cNvPr id="5" name="字幕 2">
            <a:extLst>
              <a:ext uri="{FF2B5EF4-FFF2-40B4-BE49-F238E27FC236}">
                <a16:creationId xmlns:a16="http://schemas.microsoft.com/office/drawing/2014/main" id="{B0371FEA-6BC4-F5E1-65AA-7B711F5E9D52}"/>
              </a:ext>
            </a:extLst>
          </p:cNvPr>
          <p:cNvSpPr txBox="1">
            <a:spLocks/>
          </p:cNvSpPr>
          <p:nvPr/>
        </p:nvSpPr>
        <p:spPr>
          <a:xfrm>
            <a:off x="-8699" y="675026"/>
            <a:ext cx="9144000" cy="7017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4800" b="1" dirty="0">
                <a:solidFill>
                  <a:srgbClr val="FF0000"/>
                </a:solidFill>
                <a:latin typeface="ＤＣＧ愛ラインW5" panose="040B0500000000000000" pitchFamily="50" charset="-128"/>
                <a:ea typeface="ＤＣＧ愛ラインW5" panose="040B0500000000000000" pitchFamily="50" charset="-128"/>
              </a:rPr>
              <a:t>制度開始以来</a:t>
            </a:r>
            <a:r>
              <a:rPr lang="en-US" altLang="ja-JP" sz="4800" b="1" dirty="0">
                <a:solidFill>
                  <a:srgbClr val="FF0000"/>
                </a:solidFill>
                <a:latin typeface="ＤＣＧ愛ラインW5" panose="040B0500000000000000" pitchFamily="50" charset="-128"/>
                <a:ea typeface="ＤＣＧ愛ラインW5" panose="040B0500000000000000" pitchFamily="50" charset="-128"/>
              </a:rPr>
              <a:t>16</a:t>
            </a:r>
            <a:r>
              <a:rPr lang="ja-JP" altLang="en-US" sz="4800" b="1" dirty="0">
                <a:solidFill>
                  <a:srgbClr val="FF0000"/>
                </a:solidFill>
                <a:latin typeface="ＤＣＧ愛ラインW5" panose="040B0500000000000000" pitchFamily="50" charset="-128"/>
                <a:ea typeface="ＤＣＧ愛ラインW5" panose="040B0500000000000000" pitchFamily="50" charset="-128"/>
              </a:rPr>
              <a:t>年の実績</a:t>
            </a:r>
          </a:p>
        </p:txBody>
      </p:sp>
      <p:sp>
        <p:nvSpPr>
          <p:cNvPr id="9" name="字幕 2">
            <a:extLst>
              <a:ext uri="{FF2B5EF4-FFF2-40B4-BE49-F238E27FC236}">
                <a16:creationId xmlns:a16="http://schemas.microsoft.com/office/drawing/2014/main" id="{0A50A652-ECA2-3DDD-5F91-376ED345748B}"/>
              </a:ext>
            </a:extLst>
          </p:cNvPr>
          <p:cNvSpPr txBox="1">
            <a:spLocks/>
          </p:cNvSpPr>
          <p:nvPr/>
        </p:nvSpPr>
        <p:spPr>
          <a:xfrm>
            <a:off x="-8699" y="1877124"/>
            <a:ext cx="9144000" cy="56462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solidFill>
                  <a:srgbClr val="FF0000"/>
                </a:solidFill>
                <a:latin typeface="ＤＣＧ愛ラインW5" panose="040B0500000000000000" pitchFamily="50" charset="-128"/>
                <a:ea typeface="ＤＣＧ愛ラインW5" panose="040B0500000000000000" pitchFamily="50" charset="-128"/>
              </a:rPr>
              <a:t>　</a:t>
            </a:r>
            <a:r>
              <a:rPr lang="ja-JP" altLang="en-US" sz="3000" dirty="0">
                <a:latin typeface="ＤＦＧPOP1体W9" panose="040B0900000000000000" pitchFamily="50" charset="-128"/>
                <a:ea typeface="ＤＦＧPOP1体W9" panose="040B0900000000000000" pitchFamily="50" charset="-128"/>
              </a:rPr>
              <a:t>が始まった平成</a:t>
            </a:r>
            <a:r>
              <a:rPr lang="en-US" altLang="ja-JP" sz="3000" dirty="0">
                <a:latin typeface="ＤＦＧPOP1体W9" panose="040B0900000000000000" pitchFamily="50" charset="-128"/>
                <a:ea typeface="ＤＦＧPOP1体W9" panose="040B0900000000000000" pitchFamily="50" charset="-128"/>
              </a:rPr>
              <a:t>19</a:t>
            </a:r>
            <a:r>
              <a:rPr lang="ja-JP" altLang="en-US" sz="3000" dirty="0">
                <a:latin typeface="ＤＦＧPOP1体W9" panose="040B0900000000000000" pitchFamily="50" charset="-128"/>
                <a:ea typeface="ＤＦＧPOP1体W9" panose="040B0900000000000000" pitchFamily="50" charset="-128"/>
              </a:rPr>
              <a:t>年以来、全国でご利用を頂いて</a:t>
            </a:r>
            <a:endParaRPr lang="ja-JP" altLang="en-US" sz="3000" dirty="0">
              <a:solidFill>
                <a:srgbClr val="FF0000"/>
              </a:solidFill>
              <a:latin typeface="ＤＦＧPOP1体W9" panose="040B0900000000000000" pitchFamily="50" charset="-128"/>
              <a:ea typeface="ＤＦＧPOP1体W9" panose="040B0900000000000000" pitchFamily="50" charset="-128"/>
            </a:endParaRPr>
          </a:p>
        </p:txBody>
      </p:sp>
      <p:sp>
        <p:nvSpPr>
          <p:cNvPr id="10" name="字幕 2">
            <a:extLst>
              <a:ext uri="{FF2B5EF4-FFF2-40B4-BE49-F238E27FC236}">
                <a16:creationId xmlns:a16="http://schemas.microsoft.com/office/drawing/2014/main" id="{FC1ED17A-03AE-33F4-4FF5-886295B07835}"/>
              </a:ext>
            </a:extLst>
          </p:cNvPr>
          <p:cNvSpPr txBox="1">
            <a:spLocks/>
          </p:cNvSpPr>
          <p:nvPr/>
        </p:nvSpPr>
        <p:spPr>
          <a:xfrm>
            <a:off x="10" y="2335393"/>
            <a:ext cx="9144000" cy="56462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solidFill>
                  <a:srgbClr val="FF0000"/>
                </a:solidFill>
                <a:latin typeface="ＤＣＧ愛ラインW5" panose="040B0500000000000000" pitchFamily="50" charset="-128"/>
                <a:ea typeface="ＤＣＧ愛ラインW5" panose="040B0500000000000000" pitchFamily="50" charset="-128"/>
              </a:rPr>
              <a:t>　</a:t>
            </a:r>
            <a:r>
              <a:rPr lang="ja-JP" altLang="en-US" sz="3000" dirty="0">
                <a:latin typeface="ＤＦＧPOP1体W9" panose="040B0900000000000000" pitchFamily="50" charset="-128"/>
                <a:ea typeface="ＤＦＧPOP1体W9" panose="040B0900000000000000" pitchFamily="50" charset="-128"/>
              </a:rPr>
              <a:t>おります。国や県の研究・研修会でも高い評価を頂く</a:t>
            </a:r>
            <a:endParaRPr lang="ja-JP" altLang="en-US" sz="3000" dirty="0">
              <a:solidFill>
                <a:srgbClr val="FF0000"/>
              </a:solidFill>
              <a:latin typeface="ＤＦＧPOP1体W9" panose="040B0900000000000000" pitchFamily="50" charset="-128"/>
              <a:ea typeface="ＤＦＧPOP1体W9" panose="040B0900000000000000" pitchFamily="50" charset="-128"/>
            </a:endParaRPr>
          </a:p>
        </p:txBody>
      </p:sp>
      <p:sp>
        <p:nvSpPr>
          <p:cNvPr id="12" name="字幕 2">
            <a:extLst>
              <a:ext uri="{FF2B5EF4-FFF2-40B4-BE49-F238E27FC236}">
                <a16:creationId xmlns:a16="http://schemas.microsoft.com/office/drawing/2014/main" id="{DBAEB609-0D50-BE4D-32B6-89633FF07008}"/>
              </a:ext>
            </a:extLst>
          </p:cNvPr>
          <p:cNvSpPr txBox="1">
            <a:spLocks/>
          </p:cNvSpPr>
          <p:nvPr/>
        </p:nvSpPr>
        <p:spPr>
          <a:xfrm>
            <a:off x="8719" y="2764419"/>
            <a:ext cx="9144000" cy="56462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dirty="0">
                <a:solidFill>
                  <a:srgbClr val="FF0000"/>
                </a:solidFill>
                <a:latin typeface="ＤＣＧ愛ラインW5" panose="040B0500000000000000" pitchFamily="50" charset="-128"/>
                <a:ea typeface="ＤＣＧ愛ラインW5" panose="040B0500000000000000" pitchFamily="50" charset="-128"/>
              </a:rPr>
              <a:t>　</a:t>
            </a:r>
            <a:r>
              <a:rPr lang="en-US" altLang="ja-JP" sz="3000" b="1" dirty="0">
                <a:solidFill>
                  <a:srgbClr val="FF0000"/>
                </a:solidFill>
                <a:latin typeface="ＤＣＧ愛ラインW5" panose="040B0500000000000000" pitchFamily="50" charset="-128"/>
                <a:ea typeface="ＤＣＧ愛ラインW5" panose="040B0500000000000000" pitchFamily="50" charset="-128"/>
              </a:rPr>
              <a:t>『</a:t>
            </a:r>
            <a:r>
              <a:rPr lang="ja-JP" altLang="en-US" sz="3000" b="1" dirty="0">
                <a:solidFill>
                  <a:srgbClr val="FF0000"/>
                </a:solidFill>
                <a:latin typeface="ＤＣＧ愛ラインW5" panose="040B0500000000000000" pitchFamily="50" charset="-128"/>
                <a:ea typeface="ＤＣＧ愛ラインW5" panose="040B0500000000000000" pitchFamily="50" charset="-128"/>
              </a:rPr>
              <a:t>多面的機能支払交付金専用システム</a:t>
            </a:r>
            <a:r>
              <a:rPr lang="en-US" altLang="ja-JP" sz="3000" b="1" dirty="0">
                <a:solidFill>
                  <a:srgbClr val="FF0000"/>
                </a:solidFill>
                <a:latin typeface="ＤＣＧ愛ラインW5" panose="040B0500000000000000" pitchFamily="50" charset="-128"/>
                <a:ea typeface="ＤＣＧ愛ラインW5" panose="040B0500000000000000" pitchFamily="50" charset="-128"/>
              </a:rPr>
              <a:t>』</a:t>
            </a:r>
            <a:r>
              <a:rPr lang="ja-JP" altLang="en-US" sz="3000" dirty="0">
                <a:latin typeface="ＤＦＧPOP1体W9" panose="040B0900000000000000" pitchFamily="50" charset="-128"/>
                <a:ea typeface="ＤＦＧPOP1体W9" panose="040B0900000000000000" pitchFamily="50" charset="-128"/>
              </a:rPr>
              <a:t>です。</a:t>
            </a:r>
          </a:p>
        </p:txBody>
      </p:sp>
      <p:sp>
        <p:nvSpPr>
          <p:cNvPr id="13" name="字幕 2">
            <a:extLst>
              <a:ext uri="{FF2B5EF4-FFF2-40B4-BE49-F238E27FC236}">
                <a16:creationId xmlns:a16="http://schemas.microsoft.com/office/drawing/2014/main" id="{C6CD4811-175D-A3FD-55AA-3AF2FE792062}"/>
              </a:ext>
            </a:extLst>
          </p:cNvPr>
          <p:cNvSpPr txBox="1">
            <a:spLocks/>
          </p:cNvSpPr>
          <p:nvPr/>
        </p:nvSpPr>
        <p:spPr>
          <a:xfrm>
            <a:off x="0" y="3585139"/>
            <a:ext cx="9144000" cy="52431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solidFill>
                  <a:srgbClr val="7030A0"/>
                </a:solidFill>
                <a:latin typeface="ＤＦＧPOP1体W9" panose="040B0900000000000000" pitchFamily="50" charset="-128"/>
                <a:ea typeface="ＤＦＧPOP1体W9" panose="040B0900000000000000" pitchFamily="50" charset="-128"/>
              </a:rPr>
              <a:t>開発元の株式会社アーバンシンクは</a:t>
            </a:r>
          </a:p>
        </p:txBody>
      </p:sp>
      <p:sp>
        <p:nvSpPr>
          <p:cNvPr id="20" name="字幕 2">
            <a:extLst>
              <a:ext uri="{FF2B5EF4-FFF2-40B4-BE49-F238E27FC236}">
                <a16:creationId xmlns:a16="http://schemas.microsoft.com/office/drawing/2014/main" id="{F9A39224-2297-F57A-BC35-5613909A013B}"/>
              </a:ext>
            </a:extLst>
          </p:cNvPr>
          <p:cNvSpPr txBox="1">
            <a:spLocks/>
          </p:cNvSpPr>
          <p:nvPr/>
        </p:nvSpPr>
        <p:spPr>
          <a:xfrm>
            <a:off x="8" y="4100638"/>
            <a:ext cx="9144000" cy="52431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solidFill>
                  <a:srgbClr val="7030A0"/>
                </a:solidFill>
                <a:latin typeface="ＤＦＧPOP1体W9" panose="040B0900000000000000" pitchFamily="50" charset="-128"/>
                <a:ea typeface="ＤＦＧPOP1体W9" panose="040B0900000000000000" pitchFamily="50" charset="-128"/>
              </a:rPr>
              <a:t>〇</a:t>
            </a:r>
            <a:r>
              <a:rPr lang="en-US" altLang="ja-JP" sz="3000" b="1" dirty="0">
                <a:solidFill>
                  <a:srgbClr val="7030A0"/>
                </a:solidFill>
                <a:latin typeface="ＤＦＧPOP1体W9" panose="040B0900000000000000" pitchFamily="50" charset="-128"/>
                <a:ea typeface="ＤＦＧPOP1体W9" panose="040B0900000000000000" pitchFamily="50" charset="-128"/>
              </a:rPr>
              <a:t>1986</a:t>
            </a:r>
            <a:r>
              <a:rPr lang="ja-JP" altLang="en-US" sz="3000" b="1" dirty="0">
                <a:solidFill>
                  <a:srgbClr val="7030A0"/>
                </a:solidFill>
                <a:latin typeface="ＤＦＧPOP1体W9" panose="040B0900000000000000" pitchFamily="50" charset="-128"/>
                <a:ea typeface="ＤＦＧPOP1体W9" panose="040B0900000000000000" pitchFamily="50" charset="-128"/>
              </a:rPr>
              <a:t>年（昭和</a:t>
            </a:r>
            <a:r>
              <a:rPr lang="en-US" altLang="ja-JP" sz="3000" b="1" dirty="0">
                <a:solidFill>
                  <a:srgbClr val="7030A0"/>
                </a:solidFill>
                <a:latin typeface="ＤＦＧPOP1体W9" panose="040B0900000000000000" pitchFamily="50" charset="-128"/>
                <a:ea typeface="ＤＦＧPOP1体W9" panose="040B0900000000000000" pitchFamily="50" charset="-128"/>
              </a:rPr>
              <a:t>61</a:t>
            </a:r>
            <a:r>
              <a:rPr lang="ja-JP" altLang="en-US" sz="3000" b="1" dirty="0">
                <a:solidFill>
                  <a:srgbClr val="7030A0"/>
                </a:solidFill>
                <a:latin typeface="ＤＦＧPOP1体W9" panose="040B0900000000000000" pitchFamily="50" charset="-128"/>
                <a:ea typeface="ＤＦＧPOP1体W9" panose="040B0900000000000000" pitchFamily="50" charset="-128"/>
              </a:rPr>
              <a:t>年）ソフトウェア業で創業</a:t>
            </a:r>
          </a:p>
        </p:txBody>
      </p:sp>
      <p:sp>
        <p:nvSpPr>
          <p:cNvPr id="21" name="字幕 2">
            <a:extLst>
              <a:ext uri="{FF2B5EF4-FFF2-40B4-BE49-F238E27FC236}">
                <a16:creationId xmlns:a16="http://schemas.microsoft.com/office/drawing/2014/main" id="{35BC9D24-6DF4-D402-0248-5E638C9FF0ED}"/>
              </a:ext>
            </a:extLst>
          </p:cNvPr>
          <p:cNvSpPr txBox="1">
            <a:spLocks/>
          </p:cNvSpPr>
          <p:nvPr/>
        </p:nvSpPr>
        <p:spPr>
          <a:xfrm>
            <a:off x="0" y="4587608"/>
            <a:ext cx="9144000" cy="52431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solidFill>
                  <a:srgbClr val="7030A0"/>
                </a:solidFill>
                <a:latin typeface="ＤＦＧPOP1体W9" panose="040B0900000000000000" pitchFamily="50" charset="-128"/>
                <a:ea typeface="ＤＦＧPOP1体W9" panose="040B0900000000000000" pitchFamily="50" charset="-128"/>
              </a:rPr>
              <a:t>〇</a:t>
            </a:r>
            <a:r>
              <a:rPr lang="en-US" altLang="ja-JP" sz="3000" b="1" dirty="0">
                <a:solidFill>
                  <a:srgbClr val="7030A0"/>
                </a:solidFill>
                <a:latin typeface="ＤＦＧPOP1体W9" panose="040B0900000000000000" pitchFamily="50" charset="-128"/>
                <a:ea typeface="ＤＦＧPOP1体W9" panose="040B0900000000000000" pitchFamily="50" charset="-128"/>
              </a:rPr>
              <a:t>198</a:t>
            </a:r>
            <a:r>
              <a:rPr lang="ja-JP" altLang="en-US" sz="3000" b="1" dirty="0">
                <a:solidFill>
                  <a:srgbClr val="7030A0"/>
                </a:solidFill>
                <a:latin typeface="ＤＦＧPOP1体W9" panose="040B0900000000000000" pitchFamily="50" charset="-128"/>
                <a:ea typeface="ＤＦＧPOP1体W9" panose="040B0900000000000000" pitchFamily="50" charset="-128"/>
              </a:rPr>
              <a:t>９年（平成元年）に株式会社として設立</a:t>
            </a:r>
          </a:p>
        </p:txBody>
      </p:sp>
      <p:sp>
        <p:nvSpPr>
          <p:cNvPr id="23" name="字幕 2">
            <a:extLst>
              <a:ext uri="{FF2B5EF4-FFF2-40B4-BE49-F238E27FC236}">
                <a16:creationId xmlns:a16="http://schemas.microsoft.com/office/drawing/2014/main" id="{E14426F3-165D-099C-3541-53D8D239DD41}"/>
              </a:ext>
            </a:extLst>
          </p:cNvPr>
          <p:cNvSpPr txBox="1">
            <a:spLocks/>
          </p:cNvSpPr>
          <p:nvPr/>
        </p:nvSpPr>
        <p:spPr>
          <a:xfrm>
            <a:off x="8709" y="5438326"/>
            <a:ext cx="9144000" cy="1291658"/>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en-US" altLang="ja-JP" sz="2800" dirty="0">
                <a:solidFill>
                  <a:srgbClr val="7030A0"/>
                </a:solidFill>
                <a:latin typeface="ＤＦＧPOP1体W9" panose="040B0900000000000000" pitchFamily="50" charset="-128"/>
                <a:ea typeface="ＤＦＧPOP1体W9" panose="040B0900000000000000" pitchFamily="50" charset="-128"/>
              </a:rPr>
              <a:t>※</a:t>
            </a:r>
            <a:r>
              <a:rPr lang="ja-JP" altLang="en-US" sz="2800" dirty="0">
                <a:solidFill>
                  <a:srgbClr val="7030A0"/>
                </a:solidFill>
                <a:latin typeface="ＤＦＧPOP1体W9" panose="040B0900000000000000" pitchFamily="50" charset="-128"/>
                <a:ea typeface="ＤＦＧPOP1体W9" panose="040B0900000000000000" pitchFamily="50" charset="-128"/>
              </a:rPr>
              <a:t>宮城県での導入事例　　栗原市、登米市、加美町、大崎市</a:t>
            </a:r>
            <a:endParaRPr lang="en-US" altLang="ja-JP" sz="2800" dirty="0">
              <a:solidFill>
                <a:srgbClr val="7030A0"/>
              </a:solidFill>
              <a:latin typeface="ＤＦＧPOP1体W9" panose="040B0900000000000000" pitchFamily="50" charset="-128"/>
              <a:ea typeface="ＤＦＧPOP1体W9" panose="040B0900000000000000" pitchFamily="50" charset="-128"/>
            </a:endParaRPr>
          </a:p>
          <a:p>
            <a:pPr algn="l"/>
            <a:r>
              <a:rPr lang="ja-JP" altLang="en-US" sz="2800" dirty="0">
                <a:solidFill>
                  <a:srgbClr val="7030A0"/>
                </a:solidFill>
                <a:latin typeface="ＤＦＧPOP1体W9" panose="040B0900000000000000" pitchFamily="50" charset="-128"/>
                <a:ea typeface="ＤＦＧPOP1体W9" panose="040B0900000000000000" pitchFamily="50" charset="-128"/>
              </a:rPr>
              <a:t>　　　　　　　　　　　　　　　　　　　　　　涌谷町、石巻市、大郷町、東松島町</a:t>
            </a:r>
            <a:endParaRPr lang="en-US" altLang="ja-JP" sz="2800" dirty="0">
              <a:solidFill>
                <a:srgbClr val="7030A0"/>
              </a:solidFill>
              <a:latin typeface="ＤＦＧPOP1体W9" panose="040B0900000000000000" pitchFamily="50" charset="-128"/>
              <a:ea typeface="ＤＦＧPOP1体W9" panose="040B0900000000000000" pitchFamily="50" charset="-128"/>
            </a:endParaRPr>
          </a:p>
          <a:p>
            <a:pPr algn="l"/>
            <a:r>
              <a:rPr lang="ja-JP" altLang="en-US" sz="2800" dirty="0">
                <a:solidFill>
                  <a:srgbClr val="7030A0"/>
                </a:solidFill>
                <a:latin typeface="ＤＦＧPOP1体W9" panose="040B0900000000000000" pitchFamily="50" charset="-128"/>
                <a:ea typeface="ＤＦＧPOP1体W9" panose="040B0900000000000000" pitchFamily="50" charset="-128"/>
              </a:rPr>
              <a:t>　　　　　　　　　　　　　　　七ヶ浜町、丸森町、村田町、角田市、柴田町</a:t>
            </a:r>
          </a:p>
        </p:txBody>
      </p:sp>
    </p:spTree>
    <p:extLst>
      <p:ext uri="{BB962C8B-B14F-4D97-AF65-F5344CB8AC3E}">
        <p14:creationId xmlns:p14="http://schemas.microsoft.com/office/powerpoint/2010/main" val="135658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字幕 2">
            <a:extLst>
              <a:ext uri="{FF2B5EF4-FFF2-40B4-BE49-F238E27FC236}">
                <a16:creationId xmlns:a16="http://schemas.microsoft.com/office/drawing/2014/main" id="{AB2378BC-16AC-9A29-A957-FE3C2FCAC008}"/>
              </a:ext>
            </a:extLst>
          </p:cNvPr>
          <p:cNvSpPr txBox="1">
            <a:spLocks/>
          </p:cNvSpPr>
          <p:nvPr/>
        </p:nvSpPr>
        <p:spPr>
          <a:xfrm>
            <a:off x="-8706" y="1609024"/>
            <a:ext cx="9144000" cy="7017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kumimoji="1" lang="ja-JP" altLang="en-US" sz="4800" b="1" dirty="0">
                <a:solidFill>
                  <a:srgbClr val="FF0000"/>
                </a:solidFill>
                <a:latin typeface="ＤＣＧ愛ラインW5" panose="040B0500000000000000" pitchFamily="50" charset="-128"/>
                <a:ea typeface="ＤＣＧ愛ラインW5" panose="040B0500000000000000" pitchFamily="50" charset="-128"/>
              </a:rPr>
              <a:t>急ぎの電話もすぐ対応</a:t>
            </a:r>
            <a:endParaRPr lang="ja-JP" altLang="en-US" sz="4800" b="1" dirty="0">
              <a:solidFill>
                <a:srgbClr val="FF0000"/>
              </a:solidFill>
              <a:latin typeface="ＤＣＧ愛ラインW5" panose="040B0500000000000000" pitchFamily="50" charset="-128"/>
              <a:ea typeface="ＤＣＧ愛ラインW5" panose="040B0500000000000000" pitchFamily="50" charset="-128"/>
            </a:endParaRPr>
          </a:p>
        </p:txBody>
      </p:sp>
      <p:sp>
        <p:nvSpPr>
          <p:cNvPr id="14" name="字幕 2">
            <a:extLst>
              <a:ext uri="{FF2B5EF4-FFF2-40B4-BE49-F238E27FC236}">
                <a16:creationId xmlns:a16="http://schemas.microsoft.com/office/drawing/2014/main" id="{FE16EA26-88DA-DCF7-0948-4AC8B972D6BD}"/>
              </a:ext>
            </a:extLst>
          </p:cNvPr>
          <p:cNvSpPr>
            <a:spLocks noGrp="1"/>
          </p:cNvSpPr>
          <p:nvPr>
            <p:ph type="subTitle" idx="1"/>
          </p:nvPr>
        </p:nvSpPr>
        <p:spPr>
          <a:xfrm>
            <a:off x="-8706" y="2427617"/>
            <a:ext cx="9144000" cy="564621"/>
          </a:xfrm>
        </p:spPr>
        <p:txBody>
          <a:bodyPr>
            <a:normAutofit/>
          </a:bodyPr>
          <a:lstStyle/>
          <a:p>
            <a:pPr algn="l"/>
            <a:r>
              <a:rPr kumimoji="1" lang="ja-JP" altLang="en-US" sz="3000" b="1" dirty="0">
                <a:solidFill>
                  <a:srgbClr val="FF0000"/>
                </a:solidFill>
                <a:latin typeface="ＤＣＧ愛ラインW5" panose="040B0500000000000000" pitchFamily="50" charset="-128"/>
                <a:ea typeface="ＤＣＧ愛ラインW5" panose="040B0500000000000000" pitchFamily="50" charset="-128"/>
              </a:rPr>
              <a:t>　</a:t>
            </a:r>
            <a:r>
              <a:rPr lang="ja-JP" altLang="en-US" sz="3000" b="1" dirty="0">
                <a:latin typeface="ＤＦＧPOP1体W9" panose="040B0900000000000000" pitchFamily="50" charset="-128"/>
                <a:ea typeface="ＤＦＧPOP1体W9" panose="040B0900000000000000" pitchFamily="50" charset="-128"/>
              </a:rPr>
              <a:t>分かり易く安心のサポートは担当者常駐だからこそ、</a:t>
            </a:r>
            <a:endParaRPr kumimoji="1" lang="ja-JP" altLang="en-US" sz="3000" b="1" dirty="0">
              <a:solidFill>
                <a:srgbClr val="FF0000"/>
              </a:solidFill>
              <a:latin typeface="ＤＦＧPOP1体W9" panose="040B0900000000000000" pitchFamily="50" charset="-128"/>
              <a:ea typeface="ＤＦＧPOP1体W9" panose="040B0900000000000000" pitchFamily="50" charset="-128"/>
            </a:endParaRPr>
          </a:p>
        </p:txBody>
      </p:sp>
      <p:sp>
        <p:nvSpPr>
          <p:cNvPr id="15" name="字幕 2">
            <a:extLst>
              <a:ext uri="{FF2B5EF4-FFF2-40B4-BE49-F238E27FC236}">
                <a16:creationId xmlns:a16="http://schemas.microsoft.com/office/drawing/2014/main" id="{4AFF39DA-50D4-F6E7-4463-49C560FB90A9}"/>
              </a:ext>
            </a:extLst>
          </p:cNvPr>
          <p:cNvSpPr txBox="1">
            <a:spLocks/>
          </p:cNvSpPr>
          <p:nvPr/>
        </p:nvSpPr>
        <p:spPr>
          <a:xfrm>
            <a:off x="0" y="2991181"/>
            <a:ext cx="9144000" cy="56462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solidFill>
                  <a:srgbClr val="FF0000"/>
                </a:solidFill>
                <a:latin typeface="ＤＣＧ愛ラインW5" panose="040B0500000000000000" pitchFamily="50" charset="-128"/>
                <a:ea typeface="ＤＣＧ愛ラインW5" panose="040B0500000000000000" pitchFamily="50" charset="-128"/>
              </a:rPr>
              <a:t>　</a:t>
            </a:r>
            <a:r>
              <a:rPr lang="ja-JP" altLang="en-US" sz="3000" b="1" dirty="0">
                <a:latin typeface="ＤＦＧPOP1体W9" panose="040B0900000000000000" pitchFamily="50" charset="-128"/>
                <a:ea typeface="ＤＦＧPOP1体W9" panose="040B0900000000000000" pitchFamily="50" charset="-128"/>
              </a:rPr>
              <a:t>電話・</a:t>
            </a:r>
            <a:r>
              <a:rPr lang="en-US" altLang="ja-JP" sz="3000" b="1" dirty="0">
                <a:latin typeface="ＤＦＧPOP1体W9" panose="040B0900000000000000" pitchFamily="50" charset="-128"/>
                <a:ea typeface="ＤＦＧPOP1体W9" panose="040B0900000000000000" pitchFamily="50" charset="-128"/>
              </a:rPr>
              <a:t>FAX</a:t>
            </a:r>
            <a:r>
              <a:rPr lang="ja-JP" altLang="en-US" sz="3000" b="1" dirty="0">
                <a:latin typeface="ＤＦＧPOP1体W9" panose="040B0900000000000000" pitchFamily="50" charset="-128"/>
                <a:ea typeface="ＤＦＧPOP1体W9" panose="040B0900000000000000" pitchFamily="50" charset="-128"/>
              </a:rPr>
              <a:t>・メールに加え</a:t>
            </a:r>
            <a:r>
              <a:rPr lang="en-US" altLang="ja-JP" sz="3000" b="1" dirty="0">
                <a:solidFill>
                  <a:srgbClr val="FF0000"/>
                </a:solidFill>
                <a:latin typeface="ＤＣＧ愛ラインW5" panose="040B0500000000000000" pitchFamily="50" charset="-128"/>
                <a:ea typeface="ＤＣＧ愛ラインW5" panose="040B0500000000000000" pitchFamily="50" charset="-128"/>
              </a:rPr>
              <a:t>『</a:t>
            </a:r>
            <a:r>
              <a:rPr lang="ja-JP" altLang="en-US" sz="3000" b="1" dirty="0">
                <a:solidFill>
                  <a:srgbClr val="FF0000"/>
                </a:solidFill>
                <a:latin typeface="ＤＣＧ愛ラインW5" panose="040B0500000000000000" pitchFamily="50" charset="-128"/>
                <a:ea typeface="ＤＣＧ愛ラインW5" panose="040B0500000000000000" pitchFamily="50" charset="-128"/>
              </a:rPr>
              <a:t>遠隔サポート</a:t>
            </a:r>
            <a:r>
              <a:rPr lang="en-US" altLang="ja-JP" sz="3000" b="1" dirty="0">
                <a:solidFill>
                  <a:srgbClr val="FF0000"/>
                </a:solidFill>
                <a:latin typeface="ＤＣＧ愛ラインW5" panose="040B0500000000000000" pitchFamily="50" charset="-128"/>
                <a:ea typeface="ＤＣＧ愛ラインW5" panose="040B0500000000000000" pitchFamily="50" charset="-128"/>
              </a:rPr>
              <a:t>』</a:t>
            </a:r>
            <a:r>
              <a:rPr lang="ja-JP" altLang="en-US" sz="3000" b="1" dirty="0">
                <a:latin typeface="ＤＦＧPOP1体W9" panose="040B0900000000000000" pitchFamily="50" charset="-128"/>
                <a:ea typeface="ＤＦＧPOP1体W9" panose="040B0900000000000000" pitchFamily="50" charset="-128"/>
              </a:rPr>
              <a:t>も承ります。</a:t>
            </a:r>
            <a:endParaRPr lang="ja-JP" altLang="en-US" sz="3000" b="1" dirty="0">
              <a:solidFill>
                <a:srgbClr val="FF0000"/>
              </a:solidFill>
              <a:latin typeface="ＤＦＧPOP1体W9" panose="040B0900000000000000" pitchFamily="50" charset="-128"/>
              <a:ea typeface="ＤＦＧPOP1体W9" panose="040B0900000000000000" pitchFamily="50" charset="-128"/>
            </a:endParaRPr>
          </a:p>
        </p:txBody>
      </p:sp>
      <p:sp>
        <p:nvSpPr>
          <p:cNvPr id="16" name="字幕 2">
            <a:extLst>
              <a:ext uri="{FF2B5EF4-FFF2-40B4-BE49-F238E27FC236}">
                <a16:creationId xmlns:a16="http://schemas.microsoft.com/office/drawing/2014/main" id="{22A09B84-4CB2-B561-3AB0-C1DECBADCA50}"/>
              </a:ext>
            </a:extLst>
          </p:cNvPr>
          <p:cNvSpPr txBox="1">
            <a:spLocks/>
          </p:cNvSpPr>
          <p:nvPr/>
        </p:nvSpPr>
        <p:spPr>
          <a:xfrm>
            <a:off x="-8706" y="4759437"/>
            <a:ext cx="9144000" cy="56462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solidFill>
                  <a:srgbClr val="FF0000"/>
                </a:solidFill>
                <a:latin typeface="ＤＣＧ愛ラインW5" panose="040B0500000000000000" pitchFamily="50" charset="-128"/>
                <a:ea typeface="ＤＣＧ愛ラインW5" panose="040B0500000000000000" pitchFamily="50" charset="-128"/>
              </a:rPr>
              <a:t>　</a:t>
            </a:r>
            <a:r>
              <a:rPr lang="ja-JP" altLang="en-US" sz="3000" b="1" dirty="0">
                <a:latin typeface="ＤＦＧPOP1体W9" panose="040B0900000000000000" pitchFamily="50" charset="-128"/>
                <a:ea typeface="ＤＦＧPOP1体W9" panose="040B0900000000000000" pitchFamily="50" charset="-128"/>
              </a:rPr>
              <a:t>料金ご納得の</a:t>
            </a:r>
            <a:r>
              <a:rPr lang="en-US" altLang="ja-JP" sz="3000" b="1" dirty="0">
                <a:solidFill>
                  <a:srgbClr val="FF0000"/>
                </a:solidFill>
                <a:latin typeface="ＤＣＧ愛ラインW5" panose="040B0500000000000000" pitchFamily="50" charset="-128"/>
                <a:ea typeface="ＤＣＧ愛ラインW5" panose="040B0500000000000000" pitchFamily="50" charset="-128"/>
              </a:rPr>
              <a:t>『</a:t>
            </a:r>
            <a:r>
              <a:rPr lang="ja-JP" altLang="en-US" sz="3000" b="1" dirty="0">
                <a:solidFill>
                  <a:srgbClr val="FF0000"/>
                </a:solidFill>
                <a:latin typeface="ＤＣＧ愛ラインW5" panose="040B0500000000000000" pitchFamily="50" charset="-128"/>
                <a:ea typeface="ＤＣＧ愛ラインW5" panose="040B0500000000000000" pitchFamily="50" charset="-128"/>
              </a:rPr>
              <a:t>事務処理の受託</a:t>
            </a:r>
            <a:r>
              <a:rPr lang="en-US" altLang="ja-JP" sz="3000" b="1" dirty="0">
                <a:solidFill>
                  <a:srgbClr val="FF0000"/>
                </a:solidFill>
                <a:latin typeface="ＤＣＧ愛ラインW5" panose="040B0500000000000000" pitchFamily="50" charset="-128"/>
                <a:ea typeface="ＤＣＧ愛ラインW5" panose="040B0500000000000000" pitchFamily="50" charset="-128"/>
              </a:rPr>
              <a:t>』</a:t>
            </a:r>
            <a:r>
              <a:rPr lang="ja-JP" altLang="en-US" sz="3000" b="1" dirty="0">
                <a:latin typeface="ＤＦＧPOP1体W9" panose="040B0900000000000000" pitchFamily="50" charset="-128"/>
                <a:ea typeface="ＤＦＧPOP1体W9" panose="040B0900000000000000" pitchFamily="50" charset="-128"/>
              </a:rPr>
              <a:t>も好評承り中です。</a:t>
            </a:r>
            <a:endParaRPr lang="ja-JP" altLang="en-US" sz="3000" b="1" dirty="0">
              <a:solidFill>
                <a:srgbClr val="FF0000"/>
              </a:solidFill>
              <a:latin typeface="ＤＦＧPOP1体W9" panose="040B0900000000000000" pitchFamily="50" charset="-128"/>
              <a:ea typeface="ＤＦＧPOP1体W9" panose="040B0900000000000000" pitchFamily="50" charset="-128"/>
            </a:endParaRPr>
          </a:p>
        </p:txBody>
      </p:sp>
      <p:sp>
        <p:nvSpPr>
          <p:cNvPr id="18" name="字幕 2">
            <a:extLst>
              <a:ext uri="{FF2B5EF4-FFF2-40B4-BE49-F238E27FC236}">
                <a16:creationId xmlns:a16="http://schemas.microsoft.com/office/drawing/2014/main" id="{4FFF5794-C7A2-65A4-8731-107B16CE17E5}"/>
              </a:ext>
            </a:extLst>
          </p:cNvPr>
          <p:cNvSpPr txBox="1">
            <a:spLocks/>
          </p:cNvSpPr>
          <p:nvPr/>
        </p:nvSpPr>
        <p:spPr>
          <a:xfrm>
            <a:off x="-10" y="724056"/>
            <a:ext cx="9144000" cy="7017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4800" b="1" dirty="0">
                <a:solidFill>
                  <a:srgbClr val="FF0000"/>
                </a:solidFill>
                <a:latin typeface="ＤＦＧ極太明朝体" panose="02020C00000000000000" pitchFamily="18" charset="-128"/>
                <a:ea typeface="ＤＦＧ極太明朝体" panose="02020C00000000000000" pitchFamily="18" charset="-128"/>
              </a:rPr>
              <a:t>【</a:t>
            </a:r>
            <a:r>
              <a:rPr lang="ja-JP" altLang="en-US" sz="4800" b="1" dirty="0">
                <a:solidFill>
                  <a:srgbClr val="FF0000"/>
                </a:solidFill>
                <a:latin typeface="ＤＦＧ極太明朝体" panose="02020C00000000000000" pitchFamily="18" charset="-128"/>
                <a:ea typeface="ＤＦＧ極太明朝体" panose="02020C00000000000000" pitchFamily="18" charset="-128"/>
              </a:rPr>
              <a:t>万全のサポート</a:t>
            </a:r>
            <a:r>
              <a:rPr lang="en-US" altLang="ja-JP" sz="4800" b="1" dirty="0">
                <a:solidFill>
                  <a:srgbClr val="FF0000"/>
                </a:solidFill>
                <a:latin typeface="ＤＦＧ極太明朝体" panose="02020C00000000000000" pitchFamily="18" charset="-128"/>
                <a:ea typeface="ＤＦＧ極太明朝体" panose="02020C00000000000000" pitchFamily="18" charset="-128"/>
              </a:rPr>
              <a:t>】</a:t>
            </a:r>
            <a:endParaRPr lang="ja-JP" altLang="en-US" sz="4800" b="1" dirty="0">
              <a:solidFill>
                <a:srgbClr val="FF0000"/>
              </a:solidFill>
              <a:latin typeface="ＤＦＧ極太明朝体" panose="02020C00000000000000" pitchFamily="18" charset="-128"/>
              <a:ea typeface="ＤＦＧ極太明朝体" panose="02020C00000000000000" pitchFamily="18" charset="-128"/>
            </a:endParaRPr>
          </a:p>
        </p:txBody>
      </p:sp>
      <p:sp>
        <p:nvSpPr>
          <p:cNvPr id="19" name="字幕 2">
            <a:extLst>
              <a:ext uri="{FF2B5EF4-FFF2-40B4-BE49-F238E27FC236}">
                <a16:creationId xmlns:a16="http://schemas.microsoft.com/office/drawing/2014/main" id="{DD14BCD3-31A5-B365-13EF-958A5235C68E}"/>
              </a:ext>
            </a:extLst>
          </p:cNvPr>
          <p:cNvSpPr txBox="1">
            <a:spLocks/>
          </p:cNvSpPr>
          <p:nvPr/>
        </p:nvSpPr>
        <p:spPr>
          <a:xfrm>
            <a:off x="0" y="3958335"/>
            <a:ext cx="9144000" cy="7017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4800" b="1" dirty="0">
                <a:solidFill>
                  <a:srgbClr val="FF0000"/>
                </a:solidFill>
                <a:latin typeface="ＤＦＧ極太明朝体" panose="02020C00000000000000" pitchFamily="18" charset="-128"/>
                <a:ea typeface="ＤＦＧ極太明朝体" panose="02020C00000000000000" pitchFamily="18" charset="-128"/>
              </a:rPr>
              <a:t>【</a:t>
            </a:r>
            <a:r>
              <a:rPr lang="ja-JP" altLang="en-US" sz="4800" b="1" dirty="0">
                <a:solidFill>
                  <a:srgbClr val="FF0000"/>
                </a:solidFill>
                <a:latin typeface="ＤＦＧ極太明朝体" panose="02020C00000000000000" pitchFamily="18" charset="-128"/>
                <a:ea typeface="ＤＦＧ極太明朝体" panose="02020C00000000000000" pitchFamily="18" charset="-128"/>
              </a:rPr>
              <a:t>事務処理の受託</a:t>
            </a:r>
            <a:r>
              <a:rPr lang="en-US" altLang="ja-JP" sz="4800" b="1" dirty="0">
                <a:solidFill>
                  <a:srgbClr val="FF0000"/>
                </a:solidFill>
                <a:latin typeface="ＤＦＧ極太明朝体" panose="02020C00000000000000" pitchFamily="18" charset="-128"/>
                <a:ea typeface="ＤＦＧ極太明朝体" panose="02020C00000000000000" pitchFamily="18" charset="-128"/>
              </a:rPr>
              <a:t>】</a:t>
            </a:r>
            <a:endParaRPr lang="ja-JP" altLang="en-US" sz="4800" b="1" dirty="0">
              <a:solidFill>
                <a:srgbClr val="FF0000"/>
              </a:solidFill>
              <a:latin typeface="ＤＦＧ極太明朝体" panose="02020C00000000000000" pitchFamily="18" charset="-128"/>
              <a:ea typeface="ＤＦＧ極太明朝体" panose="02020C00000000000000" pitchFamily="18" charset="-128"/>
            </a:endParaRPr>
          </a:p>
        </p:txBody>
      </p:sp>
      <p:sp>
        <p:nvSpPr>
          <p:cNvPr id="2" name="字幕 2">
            <a:extLst>
              <a:ext uri="{FF2B5EF4-FFF2-40B4-BE49-F238E27FC236}">
                <a16:creationId xmlns:a16="http://schemas.microsoft.com/office/drawing/2014/main" id="{657026B6-61AF-CFAF-F5CB-7525F2C86CF3}"/>
              </a:ext>
            </a:extLst>
          </p:cNvPr>
          <p:cNvSpPr txBox="1">
            <a:spLocks/>
          </p:cNvSpPr>
          <p:nvPr/>
        </p:nvSpPr>
        <p:spPr>
          <a:xfrm>
            <a:off x="0" y="5729412"/>
            <a:ext cx="9144000" cy="402533"/>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200" dirty="0">
                <a:latin typeface="ＤＦＧPOP1体W9" panose="040B0900000000000000" pitchFamily="50" charset="-128"/>
                <a:ea typeface="ＤＦＧPOP1体W9" panose="040B0900000000000000" pitchFamily="50" charset="-128"/>
              </a:rPr>
              <a:t>有限会社　アスキット</a:t>
            </a:r>
          </a:p>
        </p:txBody>
      </p:sp>
      <p:sp>
        <p:nvSpPr>
          <p:cNvPr id="3" name="字幕 2">
            <a:extLst>
              <a:ext uri="{FF2B5EF4-FFF2-40B4-BE49-F238E27FC236}">
                <a16:creationId xmlns:a16="http://schemas.microsoft.com/office/drawing/2014/main" id="{3BAC7C00-B15D-7372-571F-C63E38D4C048}"/>
              </a:ext>
            </a:extLst>
          </p:cNvPr>
          <p:cNvSpPr txBox="1">
            <a:spLocks/>
          </p:cNvSpPr>
          <p:nvPr/>
        </p:nvSpPr>
        <p:spPr>
          <a:xfrm>
            <a:off x="0" y="6131945"/>
            <a:ext cx="9144000" cy="40253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800" dirty="0">
                <a:latin typeface="ＤＦＧPOP1体W9" panose="040B0900000000000000" pitchFamily="50" charset="-128"/>
                <a:ea typeface="ＤＦＧPOP1体W9" panose="040B0900000000000000" pitchFamily="50" charset="-128"/>
              </a:rPr>
              <a:t>〠</a:t>
            </a:r>
            <a:r>
              <a:rPr lang="en-US" altLang="ja-JP" sz="2800" dirty="0">
                <a:latin typeface="ＤＦＧPOP1体W9" panose="040B0900000000000000" pitchFamily="50" charset="-128"/>
                <a:ea typeface="ＤＦＧPOP1体W9" panose="040B0900000000000000" pitchFamily="50" charset="-128"/>
              </a:rPr>
              <a:t>981-3215</a:t>
            </a:r>
            <a:r>
              <a:rPr lang="ja-JP" altLang="en-US" sz="2800" dirty="0">
                <a:latin typeface="ＤＦＧPOP1体W9" panose="040B0900000000000000" pitchFamily="50" charset="-128"/>
                <a:ea typeface="ＤＦＧPOP1体W9" panose="040B0900000000000000" pitchFamily="50" charset="-128"/>
              </a:rPr>
              <a:t>　仙台市泉区北中山２－２０－１２</a:t>
            </a:r>
            <a:endParaRPr lang="en-US" altLang="ja-JP" sz="2800" dirty="0">
              <a:latin typeface="ＤＦＧPOP1体W9" panose="040B0900000000000000" pitchFamily="50" charset="-128"/>
              <a:ea typeface="ＤＦＧPOP1体W9" panose="040B0900000000000000" pitchFamily="50" charset="-128"/>
            </a:endParaRPr>
          </a:p>
        </p:txBody>
      </p:sp>
      <p:sp>
        <p:nvSpPr>
          <p:cNvPr id="7" name="字幕 2">
            <a:extLst>
              <a:ext uri="{FF2B5EF4-FFF2-40B4-BE49-F238E27FC236}">
                <a16:creationId xmlns:a16="http://schemas.microsoft.com/office/drawing/2014/main" id="{875122B6-8DAC-7620-F2BC-778B4C07277B}"/>
              </a:ext>
            </a:extLst>
          </p:cNvPr>
          <p:cNvSpPr txBox="1">
            <a:spLocks/>
          </p:cNvSpPr>
          <p:nvPr/>
        </p:nvSpPr>
        <p:spPr>
          <a:xfrm>
            <a:off x="0" y="6534478"/>
            <a:ext cx="9144000" cy="40253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2800" dirty="0">
                <a:latin typeface="ＤＦＧPOP1体W9" panose="040B0900000000000000" pitchFamily="50" charset="-128"/>
                <a:ea typeface="ＤＦＧPOP1体W9" panose="040B0900000000000000" pitchFamily="50" charset="-128"/>
              </a:rPr>
              <a:t>Tel 022-348-2966</a:t>
            </a:r>
          </a:p>
        </p:txBody>
      </p:sp>
    </p:spTree>
    <p:extLst>
      <p:ext uri="{BB962C8B-B14F-4D97-AF65-F5344CB8AC3E}">
        <p14:creationId xmlns:p14="http://schemas.microsoft.com/office/powerpoint/2010/main" val="20042594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C676D21-486B-4FAB-B1A9-FB012CB049D7}"/>
              </a:ext>
            </a:extLst>
          </p:cNvPr>
          <p:cNvSpPr txBox="1"/>
          <p:nvPr/>
        </p:nvSpPr>
        <p:spPr>
          <a:xfrm>
            <a:off x="0" y="2971800"/>
            <a:ext cx="9144000" cy="923330"/>
          </a:xfrm>
          <a:prstGeom prst="rect">
            <a:avLst/>
          </a:prstGeom>
          <a:noFill/>
        </p:spPr>
        <p:txBody>
          <a:bodyPr wrap="square" rtlCol="0">
            <a:spAutoFit/>
          </a:bodyPr>
          <a:lstStyle/>
          <a:p>
            <a:pPr algn="ctr"/>
            <a:r>
              <a:rPr kumimoji="1" lang="ja-JP" altLang="en-US" sz="5400" dirty="0">
                <a:latin typeface="ＤＦＧPOP1体W9" panose="040B0900000000000000" pitchFamily="50" charset="-128"/>
                <a:ea typeface="ＤＦＧPOP1体W9" panose="040B0900000000000000" pitchFamily="50" charset="-128"/>
              </a:rPr>
              <a:t>ご清聴有難うございます</a:t>
            </a:r>
          </a:p>
        </p:txBody>
      </p:sp>
    </p:spTree>
    <p:extLst>
      <p:ext uri="{BB962C8B-B14F-4D97-AF65-F5344CB8AC3E}">
        <p14:creationId xmlns:p14="http://schemas.microsoft.com/office/powerpoint/2010/main" val="3112111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03F050-1F9B-6089-0C92-CD3A70452D73}"/>
              </a:ext>
            </a:extLst>
          </p:cNvPr>
          <p:cNvSpPr>
            <a:spLocks noGrp="1"/>
          </p:cNvSpPr>
          <p:nvPr>
            <p:ph type="ctrTitle"/>
          </p:nvPr>
        </p:nvSpPr>
        <p:spPr>
          <a:xfrm>
            <a:off x="0" y="195309"/>
            <a:ext cx="9144000" cy="712995"/>
          </a:xfrm>
        </p:spPr>
        <p:txBody>
          <a:bodyPr>
            <a:normAutofit fontScale="90000"/>
          </a:bodyPr>
          <a:lstStyle/>
          <a:p>
            <a:r>
              <a:rPr lang="ja-JP" altLang="en-US" sz="4800" dirty="0">
                <a:solidFill>
                  <a:srgbClr val="FF0000"/>
                </a:solidFill>
                <a:latin typeface="ＤＦＧ極太明朝体" panose="02020C00000000000000" pitchFamily="18" charset="-128"/>
                <a:ea typeface="ＤＦＧ極太明朝体" panose="02020C00000000000000" pitchFamily="18" charset="-128"/>
              </a:rPr>
              <a:t>「田園クラブは」</a:t>
            </a:r>
            <a:endParaRPr kumimoji="1" lang="ja-JP" altLang="en-US" sz="4800" dirty="0">
              <a:solidFill>
                <a:srgbClr val="FF0000"/>
              </a:solidFill>
              <a:latin typeface="ＤＦＧ極太明朝体" panose="02020C00000000000000" pitchFamily="18" charset="-128"/>
              <a:ea typeface="ＤＦＧ極太明朝体" panose="02020C00000000000000" pitchFamily="18" charset="-128"/>
            </a:endParaRPr>
          </a:p>
        </p:txBody>
      </p:sp>
      <p:sp>
        <p:nvSpPr>
          <p:cNvPr id="3" name="字幕 2">
            <a:extLst>
              <a:ext uri="{FF2B5EF4-FFF2-40B4-BE49-F238E27FC236}">
                <a16:creationId xmlns:a16="http://schemas.microsoft.com/office/drawing/2014/main" id="{401B2B15-35C6-6268-5C94-D90EBCDFAF0C}"/>
              </a:ext>
            </a:extLst>
          </p:cNvPr>
          <p:cNvSpPr>
            <a:spLocks noGrp="1"/>
          </p:cNvSpPr>
          <p:nvPr>
            <p:ph type="subTitle" idx="1"/>
          </p:nvPr>
        </p:nvSpPr>
        <p:spPr>
          <a:xfrm>
            <a:off x="17408" y="1098905"/>
            <a:ext cx="9144000" cy="589687"/>
          </a:xfrm>
        </p:spPr>
        <p:txBody>
          <a:bodyPr>
            <a:normAutofit fontScale="92500" lnSpcReduction="20000"/>
          </a:bodyPr>
          <a:lstStyle/>
          <a:p>
            <a:r>
              <a:rPr kumimoji="1" lang="ja-JP" altLang="en-US" sz="4800" b="1" dirty="0">
                <a:latin typeface="ＤＦＧPOP1体W9" panose="040B0900000000000000" pitchFamily="50" charset="-128"/>
                <a:ea typeface="ＤＦＧPOP1体W9" panose="040B0900000000000000" pitchFamily="50" charset="-128"/>
              </a:rPr>
              <a:t>　</a:t>
            </a:r>
            <a:r>
              <a:rPr kumimoji="1" lang="ja-JP" altLang="en-US" sz="3500" b="1" dirty="0">
                <a:latin typeface="ＤＦＧPOP1体W9" panose="040B0900000000000000" pitchFamily="50" charset="-128"/>
                <a:ea typeface="ＤＦＧPOP1体W9" panose="040B0900000000000000" pitchFamily="50" charset="-128"/>
              </a:rPr>
              <a:t>ソフトの使用料金は交付金で賄えます。</a:t>
            </a:r>
            <a:endParaRPr kumimoji="1" lang="ja-JP" altLang="en-US" sz="3500" b="1" dirty="0">
              <a:solidFill>
                <a:srgbClr val="FF0000"/>
              </a:solidFill>
              <a:latin typeface="ＤＦＧPOP1体W9" panose="040B0900000000000000" pitchFamily="50" charset="-128"/>
              <a:ea typeface="ＤＦＧPOP1体W9" panose="040B0900000000000000" pitchFamily="50" charset="-128"/>
            </a:endParaRPr>
          </a:p>
        </p:txBody>
      </p:sp>
      <p:sp>
        <p:nvSpPr>
          <p:cNvPr id="9" name="字幕 2">
            <a:extLst>
              <a:ext uri="{FF2B5EF4-FFF2-40B4-BE49-F238E27FC236}">
                <a16:creationId xmlns:a16="http://schemas.microsoft.com/office/drawing/2014/main" id="{7C67F6C0-8307-BDB4-7D1C-32AABC3B7327}"/>
              </a:ext>
            </a:extLst>
          </p:cNvPr>
          <p:cNvSpPr txBox="1">
            <a:spLocks/>
          </p:cNvSpPr>
          <p:nvPr/>
        </p:nvSpPr>
        <p:spPr>
          <a:xfrm>
            <a:off x="0" y="5729412"/>
            <a:ext cx="9144000" cy="402533"/>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200" dirty="0">
                <a:latin typeface="ＤＦＧPOP1体W9" panose="040B0900000000000000" pitchFamily="50" charset="-128"/>
                <a:ea typeface="ＤＦＧPOP1体W9" panose="040B0900000000000000" pitchFamily="50" charset="-128"/>
              </a:rPr>
              <a:t>有限会社　アスキット</a:t>
            </a:r>
          </a:p>
        </p:txBody>
      </p:sp>
      <p:sp>
        <p:nvSpPr>
          <p:cNvPr id="10" name="字幕 2">
            <a:extLst>
              <a:ext uri="{FF2B5EF4-FFF2-40B4-BE49-F238E27FC236}">
                <a16:creationId xmlns:a16="http://schemas.microsoft.com/office/drawing/2014/main" id="{06438458-5311-D413-FA53-58A16A525EF7}"/>
              </a:ext>
            </a:extLst>
          </p:cNvPr>
          <p:cNvSpPr txBox="1">
            <a:spLocks/>
          </p:cNvSpPr>
          <p:nvPr/>
        </p:nvSpPr>
        <p:spPr>
          <a:xfrm>
            <a:off x="0" y="6131945"/>
            <a:ext cx="9144000" cy="40253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800" dirty="0">
                <a:latin typeface="ＤＦＧPOP1体W9" panose="040B0900000000000000" pitchFamily="50" charset="-128"/>
                <a:ea typeface="ＤＦＧPOP1体W9" panose="040B0900000000000000" pitchFamily="50" charset="-128"/>
              </a:rPr>
              <a:t>〠</a:t>
            </a:r>
            <a:r>
              <a:rPr lang="en-US" altLang="ja-JP" sz="2800" dirty="0">
                <a:latin typeface="ＤＦＧPOP1体W9" panose="040B0900000000000000" pitchFamily="50" charset="-128"/>
                <a:ea typeface="ＤＦＧPOP1体W9" panose="040B0900000000000000" pitchFamily="50" charset="-128"/>
              </a:rPr>
              <a:t>981-3215</a:t>
            </a:r>
            <a:r>
              <a:rPr lang="ja-JP" altLang="en-US" sz="2800" dirty="0">
                <a:latin typeface="ＤＦＧPOP1体W9" panose="040B0900000000000000" pitchFamily="50" charset="-128"/>
                <a:ea typeface="ＤＦＧPOP1体W9" panose="040B0900000000000000" pitchFamily="50" charset="-128"/>
              </a:rPr>
              <a:t>　仙台市泉区北中山２－２０－１２</a:t>
            </a:r>
            <a:endParaRPr lang="en-US" altLang="ja-JP" sz="2800" dirty="0">
              <a:latin typeface="ＤＦＧPOP1体W9" panose="040B0900000000000000" pitchFamily="50" charset="-128"/>
              <a:ea typeface="ＤＦＧPOP1体W9" panose="040B0900000000000000" pitchFamily="50" charset="-128"/>
            </a:endParaRPr>
          </a:p>
        </p:txBody>
      </p:sp>
      <p:sp>
        <p:nvSpPr>
          <p:cNvPr id="11" name="字幕 2">
            <a:extLst>
              <a:ext uri="{FF2B5EF4-FFF2-40B4-BE49-F238E27FC236}">
                <a16:creationId xmlns:a16="http://schemas.microsoft.com/office/drawing/2014/main" id="{35F952D4-8F37-A05C-0AEB-EEFF91ADDBD2}"/>
              </a:ext>
            </a:extLst>
          </p:cNvPr>
          <p:cNvSpPr txBox="1">
            <a:spLocks/>
          </p:cNvSpPr>
          <p:nvPr/>
        </p:nvSpPr>
        <p:spPr>
          <a:xfrm>
            <a:off x="0" y="6534478"/>
            <a:ext cx="9144000" cy="40253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2800" dirty="0">
                <a:latin typeface="ＤＦＧPOP1体W9" panose="040B0900000000000000" pitchFamily="50" charset="-128"/>
                <a:ea typeface="ＤＦＧPOP1体W9" panose="040B0900000000000000" pitchFamily="50" charset="-128"/>
              </a:rPr>
              <a:t>Tel 022-348-2966</a:t>
            </a:r>
          </a:p>
        </p:txBody>
      </p:sp>
      <p:graphicFrame>
        <p:nvGraphicFramePr>
          <p:cNvPr id="13" name="表 13">
            <a:extLst>
              <a:ext uri="{FF2B5EF4-FFF2-40B4-BE49-F238E27FC236}">
                <a16:creationId xmlns:a16="http://schemas.microsoft.com/office/drawing/2014/main" id="{818E927C-F55E-6A5F-0CB7-C4D3280560A3}"/>
              </a:ext>
            </a:extLst>
          </p:cNvPr>
          <p:cNvGraphicFramePr>
            <a:graphicFrameLocks noGrp="1"/>
          </p:cNvGraphicFramePr>
          <p:nvPr>
            <p:extLst>
              <p:ext uri="{D42A27DB-BD31-4B8C-83A1-F6EECF244321}">
                <p14:modId xmlns:p14="http://schemas.microsoft.com/office/powerpoint/2010/main" val="1220840330"/>
              </p:ext>
            </p:extLst>
          </p:nvPr>
        </p:nvGraphicFramePr>
        <p:xfrm>
          <a:off x="139327" y="1728236"/>
          <a:ext cx="8900161" cy="3718560"/>
        </p:xfrm>
        <a:graphic>
          <a:graphicData uri="http://schemas.openxmlformats.org/drawingml/2006/table">
            <a:tbl>
              <a:tblPr firstRow="1" bandRow="1">
                <a:tableStyleId>{5C22544A-7EE6-4342-B048-85BDC9FD1C3A}</a:tableStyleId>
              </a:tblPr>
              <a:tblGrid>
                <a:gridCol w="6059424">
                  <a:extLst>
                    <a:ext uri="{9D8B030D-6E8A-4147-A177-3AD203B41FA5}">
                      <a16:colId xmlns:a16="http://schemas.microsoft.com/office/drawing/2014/main" val="224028071"/>
                    </a:ext>
                  </a:extLst>
                </a:gridCol>
                <a:gridCol w="1835777">
                  <a:extLst>
                    <a:ext uri="{9D8B030D-6E8A-4147-A177-3AD203B41FA5}">
                      <a16:colId xmlns:a16="http://schemas.microsoft.com/office/drawing/2014/main" val="398075434"/>
                    </a:ext>
                  </a:extLst>
                </a:gridCol>
                <a:gridCol w="1004960">
                  <a:extLst>
                    <a:ext uri="{9D8B030D-6E8A-4147-A177-3AD203B41FA5}">
                      <a16:colId xmlns:a16="http://schemas.microsoft.com/office/drawing/2014/main" val="3234598712"/>
                    </a:ext>
                  </a:extLst>
                </a:gridCol>
              </a:tblGrid>
              <a:tr h="412496">
                <a:tc gridSpan="3">
                  <a:txBody>
                    <a:bodyPr/>
                    <a:lstStyle/>
                    <a:p>
                      <a:r>
                        <a:rPr lang="ja-JP" altLang="en-US" sz="3200" b="1" dirty="0">
                          <a:latin typeface="ＤＦＧPOP1体W9" panose="040B0900000000000000" pitchFamily="50" charset="-128"/>
                          <a:ea typeface="ＤＦＧPOP1体W9" panose="040B0900000000000000" pitchFamily="50" charset="-128"/>
                        </a:rPr>
                        <a:t>〇ソフト年間使用料</a:t>
                      </a:r>
                      <a:r>
                        <a:rPr lang="ja-JP" altLang="en-US" sz="2400" b="1" dirty="0">
                          <a:latin typeface="ＤＦＧPOP1体W9" panose="040B0900000000000000" pitchFamily="50" charset="-128"/>
                          <a:ea typeface="ＤＦＧPOP1体W9" panose="040B0900000000000000" pitchFamily="50" charset="-128"/>
                        </a:rPr>
                        <a:t>（サブスクリプション）</a:t>
                      </a:r>
                      <a:endParaRPr kumimoji="1" lang="ja-JP" altLang="en-US" sz="2400"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2128139262"/>
                  </a:ext>
                </a:extLst>
              </a:tr>
              <a:tr h="762000">
                <a:tc>
                  <a:txBody>
                    <a:bodyPr/>
                    <a:lstStyle/>
                    <a:p>
                      <a:r>
                        <a:rPr kumimoji="1" lang="ja-JP" altLang="en-US" sz="2800" dirty="0">
                          <a:latin typeface="ＤＦＧPOP1体W9" panose="040B0900000000000000" pitchFamily="50" charset="-128"/>
                          <a:ea typeface="ＤＦＧPOP1体W9" panose="040B0900000000000000" pitchFamily="50" charset="-128"/>
                        </a:rPr>
                        <a:t>交付金が</a:t>
                      </a:r>
                      <a:r>
                        <a:rPr kumimoji="1" lang="en-US" altLang="ja-JP" sz="2800" dirty="0">
                          <a:latin typeface="ＤＦＧPOP1体W9" panose="040B0900000000000000" pitchFamily="50" charset="-128"/>
                          <a:ea typeface="ＤＦＧPOP1体W9" panose="040B0900000000000000" pitchFamily="50" charset="-128"/>
                        </a:rPr>
                        <a:t>20</a:t>
                      </a:r>
                      <a:r>
                        <a:rPr kumimoji="1" lang="ja-JP" altLang="en-US" sz="2800" dirty="0">
                          <a:latin typeface="ＤＦＧPOP1体W9" panose="040B0900000000000000" pitchFamily="50" charset="-128"/>
                          <a:ea typeface="ＤＦＧPOP1体W9" panose="040B0900000000000000" pitchFamily="50" charset="-128"/>
                        </a:rPr>
                        <a:t>万円以下の活動組織</a:t>
                      </a:r>
                    </a:p>
                  </a:txBody>
                  <a:tcPr/>
                </a:tc>
                <a:tc>
                  <a:txBody>
                    <a:bodyPr/>
                    <a:lstStyle/>
                    <a:p>
                      <a:pPr algn="r"/>
                      <a:r>
                        <a:rPr kumimoji="1" lang="en-US" altLang="ja-JP" sz="2400" dirty="0">
                          <a:latin typeface="ＤＦＧPOP1体W9" panose="040B0900000000000000" pitchFamily="50" charset="-128"/>
                          <a:ea typeface="ＤＦＧPOP1体W9" panose="040B0900000000000000" pitchFamily="50" charset="-128"/>
                        </a:rPr>
                        <a:t>3,960</a:t>
                      </a:r>
                      <a:r>
                        <a:rPr kumimoji="1" lang="ja-JP" altLang="en-US" sz="2400" dirty="0">
                          <a:latin typeface="ＤＦＧPOP1体W9" panose="040B0900000000000000" pitchFamily="50" charset="-128"/>
                          <a:ea typeface="ＤＦＧPOP1体W9" panose="040B0900000000000000" pitchFamily="50" charset="-128"/>
                        </a:rPr>
                        <a:t>円</a:t>
                      </a:r>
                    </a:p>
                  </a:txBody>
                  <a:tcPr/>
                </a:tc>
                <a:tc>
                  <a:txBody>
                    <a:bodyPr/>
                    <a:lstStyle/>
                    <a:p>
                      <a:endParaRPr kumimoji="1" lang="ja-JP" altLang="en-US" dirty="0"/>
                    </a:p>
                  </a:txBody>
                  <a:tcPr/>
                </a:tc>
                <a:extLst>
                  <a:ext uri="{0D108BD9-81ED-4DB2-BD59-A6C34878D82A}">
                    <a16:rowId xmlns:a16="http://schemas.microsoft.com/office/drawing/2014/main" val="3991994180"/>
                  </a:ext>
                </a:extLst>
              </a:tr>
              <a:tr h="706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dirty="0">
                          <a:latin typeface="ＤＦＧPOP1体W9" panose="040B0900000000000000" pitchFamily="50" charset="-128"/>
                          <a:ea typeface="ＤＦＧPOP1体W9" panose="040B0900000000000000" pitchFamily="50" charset="-128"/>
                        </a:rPr>
                        <a:t>交付金が</a:t>
                      </a:r>
                      <a:r>
                        <a:rPr kumimoji="1" lang="en-US" altLang="ja-JP" sz="2800" dirty="0">
                          <a:latin typeface="ＤＦＧPOP1体W9" panose="040B0900000000000000" pitchFamily="50" charset="-128"/>
                          <a:ea typeface="ＤＦＧPOP1体W9" panose="040B0900000000000000" pitchFamily="50" charset="-128"/>
                        </a:rPr>
                        <a:t>60</a:t>
                      </a:r>
                      <a:r>
                        <a:rPr kumimoji="1" lang="ja-JP" altLang="en-US" sz="2800" dirty="0">
                          <a:latin typeface="ＤＦＧPOP1体W9" panose="040B0900000000000000" pitchFamily="50" charset="-128"/>
                          <a:ea typeface="ＤＦＧPOP1体W9" panose="040B0900000000000000" pitchFamily="50" charset="-128"/>
                        </a:rPr>
                        <a:t>万円以下の活動組織</a:t>
                      </a:r>
                    </a:p>
                    <a:p>
                      <a:endParaRPr kumimoji="1" lang="ja-JP" altLang="en-US"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2400" dirty="0">
                          <a:latin typeface="ＤＦＧPOP1体W9" panose="040B0900000000000000" pitchFamily="50" charset="-128"/>
                          <a:ea typeface="ＤＦＧPOP1体W9" panose="040B0900000000000000" pitchFamily="50" charset="-128"/>
                        </a:rPr>
                        <a:t>7,260</a:t>
                      </a:r>
                      <a:r>
                        <a:rPr kumimoji="1" lang="ja-JP" altLang="en-US" sz="2400" dirty="0">
                          <a:latin typeface="ＤＦＧPOP1体W9" panose="040B0900000000000000" pitchFamily="50" charset="-128"/>
                          <a:ea typeface="ＤＦＧPOP1体W9" panose="040B0900000000000000" pitchFamily="50" charset="-128"/>
                        </a:rPr>
                        <a:t>円</a:t>
                      </a:r>
                    </a:p>
                    <a:p>
                      <a:pPr algn="r"/>
                      <a:endParaRPr kumimoji="1" lang="ja-JP" altLang="en-US" dirty="0"/>
                    </a:p>
                  </a:txBody>
                  <a:tcPr/>
                </a:tc>
                <a:tc>
                  <a:txBody>
                    <a:bodyPr/>
                    <a:lstStyle/>
                    <a:p>
                      <a:endParaRPr kumimoji="1" lang="ja-JP" altLang="en-US"/>
                    </a:p>
                  </a:txBody>
                  <a:tcPr/>
                </a:tc>
                <a:extLst>
                  <a:ext uri="{0D108BD9-81ED-4DB2-BD59-A6C34878D82A}">
                    <a16:rowId xmlns:a16="http://schemas.microsoft.com/office/drawing/2014/main" val="1631334089"/>
                  </a:ext>
                </a:extLst>
              </a:tr>
              <a:tr h="706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dirty="0">
                          <a:latin typeface="ＤＦＧPOP1体W9" panose="040B0900000000000000" pitchFamily="50" charset="-128"/>
                          <a:ea typeface="ＤＦＧPOP1体W9" panose="040B0900000000000000" pitchFamily="50" charset="-128"/>
                        </a:rPr>
                        <a:t>交付金が</a:t>
                      </a:r>
                      <a:r>
                        <a:rPr kumimoji="1" lang="en-US" altLang="ja-JP" sz="2800" dirty="0">
                          <a:latin typeface="ＤＦＧPOP1体W9" panose="040B0900000000000000" pitchFamily="50" charset="-128"/>
                          <a:ea typeface="ＤＦＧPOP1体W9" panose="040B0900000000000000" pitchFamily="50" charset="-128"/>
                        </a:rPr>
                        <a:t>100</a:t>
                      </a:r>
                      <a:r>
                        <a:rPr kumimoji="1" lang="ja-JP" altLang="en-US" sz="2800" dirty="0">
                          <a:latin typeface="ＤＦＧPOP1体W9" panose="040B0900000000000000" pitchFamily="50" charset="-128"/>
                          <a:ea typeface="ＤＦＧPOP1体W9" panose="040B0900000000000000" pitchFamily="50" charset="-128"/>
                        </a:rPr>
                        <a:t>万円以下の活動組織</a:t>
                      </a:r>
                    </a:p>
                    <a:p>
                      <a:endParaRPr kumimoji="1" lang="ja-JP" altLang="en-US"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2400" dirty="0">
                          <a:latin typeface="ＤＦＧPOP1体W9" panose="040B0900000000000000" pitchFamily="50" charset="-128"/>
                          <a:ea typeface="ＤＦＧPOP1体W9" panose="040B0900000000000000" pitchFamily="50" charset="-128"/>
                        </a:rPr>
                        <a:t>13,200</a:t>
                      </a:r>
                      <a:r>
                        <a:rPr kumimoji="1" lang="ja-JP" altLang="en-US" sz="2400" dirty="0">
                          <a:latin typeface="ＤＦＧPOP1体W9" panose="040B0900000000000000" pitchFamily="50" charset="-128"/>
                          <a:ea typeface="ＤＦＧPOP1体W9" panose="040B0900000000000000" pitchFamily="50" charset="-128"/>
                        </a:rPr>
                        <a:t>円</a:t>
                      </a:r>
                    </a:p>
                    <a:p>
                      <a:pPr algn="r"/>
                      <a:endParaRPr kumimoji="1" lang="ja-JP" altLang="en-US" dirty="0"/>
                    </a:p>
                  </a:txBody>
                  <a:tcPr/>
                </a:tc>
                <a:tc>
                  <a:txBody>
                    <a:bodyPr/>
                    <a:lstStyle/>
                    <a:p>
                      <a:endParaRPr kumimoji="1" lang="ja-JP" altLang="en-US"/>
                    </a:p>
                  </a:txBody>
                  <a:tcPr/>
                </a:tc>
                <a:extLst>
                  <a:ext uri="{0D108BD9-81ED-4DB2-BD59-A6C34878D82A}">
                    <a16:rowId xmlns:a16="http://schemas.microsoft.com/office/drawing/2014/main" val="2739959447"/>
                  </a:ext>
                </a:extLst>
              </a:tr>
              <a:tr h="706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dirty="0">
                          <a:latin typeface="ＤＦＧPOP1体W9" panose="040B0900000000000000" pitchFamily="50" charset="-128"/>
                          <a:ea typeface="ＤＦＧPOP1体W9" panose="040B0900000000000000" pitchFamily="50" charset="-128"/>
                        </a:rPr>
                        <a:t>交付金が</a:t>
                      </a:r>
                      <a:r>
                        <a:rPr kumimoji="1" lang="en-US" altLang="ja-JP" sz="2800" dirty="0">
                          <a:latin typeface="ＤＦＧPOP1体W9" panose="040B0900000000000000" pitchFamily="50" charset="-128"/>
                          <a:ea typeface="ＤＦＧPOP1体W9" panose="040B0900000000000000" pitchFamily="50" charset="-128"/>
                        </a:rPr>
                        <a:t>100</a:t>
                      </a:r>
                      <a:r>
                        <a:rPr kumimoji="1" lang="ja-JP" altLang="en-US" sz="2800" dirty="0">
                          <a:latin typeface="ＤＦＧPOP1体W9" panose="040B0900000000000000" pitchFamily="50" charset="-128"/>
                          <a:ea typeface="ＤＦＧPOP1体W9" panose="040B0900000000000000" pitchFamily="50" charset="-128"/>
                        </a:rPr>
                        <a:t>万円を超える活動組織</a:t>
                      </a:r>
                    </a:p>
                    <a:p>
                      <a:endParaRPr kumimoji="1" lang="ja-JP" altLang="en-US"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2400" dirty="0">
                          <a:latin typeface="ＤＦＧPOP1体W9" panose="040B0900000000000000" pitchFamily="50" charset="-128"/>
                          <a:ea typeface="ＤＦＧPOP1体W9" panose="040B0900000000000000" pitchFamily="50" charset="-128"/>
                        </a:rPr>
                        <a:t>28,600</a:t>
                      </a:r>
                      <a:r>
                        <a:rPr kumimoji="1" lang="ja-JP" altLang="en-US" sz="2400" dirty="0">
                          <a:latin typeface="ＤＦＧPOP1体W9" panose="040B0900000000000000" pitchFamily="50" charset="-128"/>
                          <a:ea typeface="ＤＦＧPOP1体W9" panose="040B0900000000000000" pitchFamily="50" charset="-128"/>
                        </a:rPr>
                        <a:t>円</a:t>
                      </a:r>
                    </a:p>
                    <a:p>
                      <a:pPr algn="r"/>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3783979090"/>
                  </a:ext>
                </a:extLst>
              </a:tr>
            </a:tbl>
          </a:graphicData>
        </a:graphic>
      </p:graphicFrame>
    </p:spTree>
    <p:extLst>
      <p:ext uri="{BB962C8B-B14F-4D97-AF65-F5344CB8AC3E}">
        <p14:creationId xmlns:p14="http://schemas.microsoft.com/office/powerpoint/2010/main" val="51243750"/>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03F050-1F9B-6089-0C92-CD3A70452D73}"/>
              </a:ext>
            </a:extLst>
          </p:cNvPr>
          <p:cNvSpPr>
            <a:spLocks noGrp="1"/>
          </p:cNvSpPr>
          <p:nvPr>
            <p:ph type="ctrTitle"/>
          </p:nvPr>
        </p:nvSpPr>
        <p:spPr>
          <a:xfrm>
            <a:off x="0" y="195309"/>
            <a:ext cx="9144000" cy="712995"/>
          </a:xfrm>
        </p:spPr>
        <p:txBody>
          <a:bodyPr>
            <a:normAutofit fontScale="90000"/>
          </a:bodyPr>
          <a:lstStyle/>
          <a:p>
            <a:r>
              <a:rPr lang="ja-JP" altLang="en-US" sz="4800" dirty="0">
                <a:solidFill>
                  <a:srgbClr val="FF0000"/>
                </a:solidFill>
                <a:latin typeface="ＤＦＧ極太明朝体" panose="02020C00000000000000" pitchFamily="18" charset="-128"/>
                <a:ea typeface="ＤＦＧ極太明朝体" panose="02020C00000000000000" pitchFamily="18" charset="-128"/>
              </a:rPr>
              <a:t>「田園クラブは」</a:t>
            </a:r>
            <a:endParaRPr kumimoji="1" lang="ja-JP" altLang="en-US" sz="4800" dirty="0">
              <a:solidFill>
                <a:srgbClr val="FF0000"/>
              </a:solidFill>
              <a:latin typeface="ＤＦＧ極太明朝体" panose="02020C00000000000000" pitchFamily="18" charset="-128"/>
              <a:ea typeface="ＤＦＧ極太明朝体" panose="02020C00000000000000" pitchFamily="18" charset="-128"/>
            </a:endParaRPr>
          </a:p>
        </p:txBody>
      </p:sp>
      <p:sp>
        <p:nvSpPr>
          <p:cNvPr id="3" name="字幕 2">
            <a:extLst>
              <a:ext uri="{FF2B5EF4-FFF2-40B4-BE49-F238E27FC236}">
                <a16:creationId xmlns:a16="http://schemas.microsoft.com/office/drawing/2014/main" id="{401B2B15-35C6-6268-5C94-D90EBCDFAF0C}"/>
              </a:ext>
            </a:extLst>
          </p:cNvPr>
          <p:cNvSpPr>
            <a:spLocks noGrp="1"/>
          </p:cNvSpPr>
          <p:nvPr>
            <p:ph type="subTitle" idx="1"/>
          </p:nvPr>
        </p:nvSpPr>
        <p:spPr>
          <a:xfrm>
            <a:off x="66175" y="1061391"/>
            <a:ext cx="9144000" cy="589687"/>
          </a:xfrm>
        </p:spPr>
        <p:txBody>
          <a:bodyPr>
            <a:normAutofit fontScale="92500" lnSpcReduction="20000"/>
          </a:bodyPr>
          <a:lstStyle/>
          <a:p>
            <a:r>
              <a:rPr kumimoji="1" lang="ja-JP" altLang="en-US" sz="4800" b="1" dirty="0">
                <a:latin typeface="ＤＦＧPOP1体W9" panose="040B0900000000000000" pitchFamily="50" charset="-128"/>
                <a:ea typeface="ＤＦＧPOP1体W9" panose="040B0900000000000000" pitchFamily="50" charset="-128"/>
              </a:rPr>
              <a:t>　</a:t>
            </a:r>
            <a:r>
              <a:rPr kumimoji="1" lang="ja-JP" altLang="en-US" sz="3500" b="1" dirty="0">
                <a:latin typeface="ＤＦＧPOP1体W9" panose="040B0900000000000000" pitchFamily="50" charset="-128"/>
                <a:ea typeface="ＤＦＧPOP1体W9" panose="040B0900000000000000" pitchFamily="50" charset="-128"/>
              </a:rPr>
              <a:t>ソフトの使用料金は交付金で賄えます。</a:t>
            </a:r>
            <a:endParaRPr kumimoji="1" lang="ja-JP" altLang="en-US" sz="3500" b="1" dirty="0">
              <a:solidFill>
                <a:srgbClr val="FF0000"/>
              </a:solidFill>
              <a:latin typeface="ＤＦＧPOP1体W9" panose="040B0900000000000000" pitchFamily="50" charset="-128"/>
              <a:ea typeface="ＤＦＧPOP1体W9" panose="040B0900000000000000" pitchFamily="50" charset="-128"/>
            </a:endParaRPr>
          </a:p>
        </p:txBody>
      </p:sp>
      <p:sp>
        <p:nvSpPr>
          <p:cNvPr id="9" name="字幕 2">
            <a:extLst>
              <a:ext uri="{FF2B5EF4-FFF2-40B4-BE49-F238E27FC236}">
                <a16:creationId xmlns:a16="http://schemas.microsoft.com/office/drawing/2014/main" id="{7C67F6C0-8307-BDB4-7D1C-32AABC3B7327}"/>
              </a:ext>
            </a:extLst>
          </p:cNvPr>
          <p:cNvSpPr txBox="1">
            <a:spLocks/>
          </p:cNvSpPr>
          <p:nvPr/>
        </p:nvSpPr>
        <p:spPr>
          <a:xfrm>
            <a:off x="0" y="5729412"/>
            <a:ext cx="9144000" cy="402533"/>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200" dirty="0">
                <a:latin typeface="ＤＦＧPOP1体W9" panose="040B0900000000000000" pitchFamily="50" charset="-128"/>
                <a:ea typeface="ＤＦＧPOP1体W9" panose="040B0900000000000000" pitchFamily="50" charset="-128"/>
              </a:rPr>
              <a:t>有限会社　アスキット</a:t>
            </a:r>
          </a:p>
        </p:txBody>
      </p:sp>
      <p:sp>
        <p:nvSpPr>
          <p:cNvPr id="10" name="字幕 2">
            <a:extLst>
              <a:ext uri="{FF2B5EF4-FFF2-40B4-BE49-F238E27FC236}">
                <a16:creationId xmlns:a16="http://schemas.microsoft.com/office/drawing/2014/main" id="{06438458-5311-D413-FA53-58A16A525EF7}"/>
              </a:ext>
            </a:extLst>
          </p:cNvPr>
          <p:cNvSpPr txBox="1">
            <a:spLocks/>
          </p:cNvSpPr>
          <p:nvPr/>
        </p:nvSpPr>
        <p:spPr>
          <a:xfrm>
            <a:off x="0" y="6131945"/>
            <a:ext cx="9144000" cy="40253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800" dirty="0">
                <a:latin typeface="ＤＦＧPOP1体W9" panose="040B0900000000000000" pitchFamily="50" charset="-128"/>
                <a:ea typeface="ＤＦＧPOP1体W9" panose="040B0900000000000000" pitchFamily="50" charset="-128"/>
              </a:rPr>
              <a:t>〠</a:t>
            </a:r>
            <a:r>
              <a:rPr lang="en-US" altLang="ja-JP" sz="2800" dirty="0">
                <a:latin typeface="ＤＦＧPOP1体W9" panose="040B0900000000000000" pitchFamily="50" charset="-128"/>
                <a:ea typeface="ＤＦＧPOP1体W9" panose="040B0900000000000000" pitchFamily="50" charset="-128"/>
              </a:rPr>
              <a:t>981-3215</a:t>
            </a:r>
            <a:r>
              <a:rPr lang="ja-JP" altLang="en-US" sz="2800" dirty="0">
                <a:latin typeface="ＤＦＧPOP1体W9" panose="040B0900000000000000" pitchFamily="50" charset="-128"/>
                <a:ea typeface="ＤＦＧPOP1体W9" panose="040B0900000000000000" pitchFamily="50" charset="-128"/>
              </a:rPr>
              <a:t>　仙台市泉区北中山２－２０－１２</a:t>
            </a:r>
            <a:endParaRPr lang="en-US" altLang="ja-JP" sz="2800" dirty="0">
              <a:latin typeface="ＤＦＧPOP1体W9" panose="040B0900000000000000" pitchFamily="50" charset="-128"/>
              <a:ea typeface="ＤＦＧPOP1体W9" panose="040B0900000000000000" pitchFamily="50" charset="-128"/>
            </a:endParaRPr>
          </a:p>
        </p:txBody>
      </p:sp>
      <p:sp>
        <p:nvSpPr>
          <p:cNvPr id="11" name="字幕 2">
            <a:extLst>
              <a:ext uri="{FF2B5EF4-FFF2-40B4-BE49-F238E27FC236}">
                <a16:creationId xmlns:a16="http://schemas.microsoft.com/office/drawing/2014/main" id="{35F952D4-8F37-A05C-0AEB-EEFF91ADDBD2}"/>
              </a:ext>
            </a:extLst>
          </p:cNvPr>
          <p:cNvSpPr txBox="1">
            <a:spLocks/>
          </p:cNvSpPr>
          <p:nvPr/>
        </p:nvSpPr>
        <p:spPr>
          <a:xfrm>
            <a:off x="0" y="6534478"/>
            <a:ext cx="9144000" cy="40253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2800" dirty="0">
                <a:latin typeface="ＤＦＧPOP1体W9" panose="040B0900000000000000" pitchFamily="50" charset="-128"/>
                <a:ea typeface="ＤＦＧPOP1体W9" panose="040B0900000000000000" pitchFamily="50" charset="-128"/>
              </a:rPr>
              <a:t>Tel 022-348-2966</a:t>
            </a:r>
          </a:p>
        </p:txBody>
      </p:sp>
      <p:graphicFrame>
        <p:nvGraphicFramePr>
          <p:cNvPr id="13" name="表 13">
            <a:extLst>
              <a:ext uri="{FF2B5EF4-FFF2-40B4-BE49-F238E27FC236}">
                <a16:creationId xmlns:a16="http://schemas.microsoft.com/office/drawing/2014/main" id="{818E927C-F55E-6A5F-0CB7-C4D3280560A3}"/>
              </a:ext>
            </a:extLst>
          </p:cNvPr>
          <p:cNvGraphicFramePr>
            <a:graphicFrameLocks noGrp="1"/>
          </p:cNvGraphicFramePr>
          <p:nvPr>
            <p:extLst>
              <p:ext uri="{D42A27DB-BD31-4B8C-83A1-F6EECF244321}">
                <p14:modId xmlns:p14="http://schemas.microsoft.com/office/powerpoint/2010/main" val="212735903"/>
              </p:ext>
            </p:extLst>
          </p:nvPr>
        </p:nvGraphicFramePr>
        <p:xfrm>
          <a:off x="121038" y="2567365"/>
          <a:ext cx="8900161" cy="2778920"/>
        </p:xfrm>
        <a:graphic>
          <a:graphicData uri="http://schemas.openxmlformats.org/drawingml/2006/table">
            <a:tbl>
              <a:tblPr firstRow="1" bandRow="1">
                <a:tableStyleId>{5C22544A-7EE6-4342-B048-85BDC9FD1C3A}</a:tableStyleId>
              </a:tblPr>
              <a:tblGrid>
                <a:gridCol w="6059424">
                  <a:extLst>
                    <a:ext uri="{9D8B030D-6E8A-4147-A177-3AD203B41FA5}">
                      <a16:colId xmlns:a16="http://schemas.microsoft.com/office/drawing/2014/main" val="224028071"/>
                    </a:ext>
                  </a:extLst>
                </a:gridCol>
                <a:gridCol w="1835777">
                  <a:extLst>
                    <a:ext uri="{9D8B030D-6E8A-4147-A177-3AD203B41FA5}">
                      <a16:colId xmlns:a16="http://schemas.microsoft.com/office/drawing/2014/main" val="398075434"/>
                    </a:ext>
                  </a:extLst>
                </a:gridCol>
                <a:gridCol w="1004960">
                  <a:extLst>
                    <a:ext uri="{9D8B030D-6E8A-4147-A177-3AD203B41FA5}">
                      <a16:colId xmlns:a16="http://schemas.microsoft.com/office/drawing/2014/main" val="3234598712"/>
                    </a:ext>
                  </a:extLst>
                </a:gridCol>
              </a:tblGrid>
              <a:tr h="412496">
                <a:tc gridSpan="3">
                  <a:txBody>
                    <a:bodyPr/>
                    <a:lstStyle/>
                    <a:p>
                      <a:r>
                        <a:rPr lang="ja-JP" altLang="en-US" sz="3200" b="1" dirty="0">
                          <a:latin typeface="ＤＦＧPOP1体W9" panose="040B0900000000000000" pitchFamily="50" charset="-128"/>
                          <a:ea typeface="ＤＦＧPOP1体W9" panose="040B0900000000000000" pitchFamily="50" charset="-128"/>
                        </a:rPr>
                        <a:t>〇ソフト年間使用料</a:t>
                      </a:r>
                      <a:r>
                        <a:rPr lang="ja-JP" altLang="en-US" sz="2400" b="1" dirty="0">
                          <a:latin typeface="ＤＦＧPOP1体W9" panose="040B0900000000000000" pitchFamily="50" charset="-128"/>
                          <a:ea typeface="ＤＦＧPOP1体W9" panose="040B0900000000000000" pitchFamily="50" charset="-128"/>
                        </a:rPr>
                        <a:t>（サブスクリプション）</a:t>
                      </a:r>
                      <a:endParaRPr kumimoji="1" lang="ja-JP" altLang="en-US" sz="2400"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2128139262"/>
                  </a:ext>
                </a:extLst>
              </a:tr>
              <a:tr h="762000">
                <a:tc>
                  <a:txBody>
                    <a:bodyPr/>
                    <a:lstStyle/>
                    <a:p>
                      <a:r>
                        <a:rPr kumimoji="1" lang="ja-JP" altLang="en-US" sz="2800" dirty="0">
                          <a:latin typeface="ＤＦＧPOP1体W9" panose="040B0900000000000000" pitchFamily="50" charset="-128"/>
                          <a:ea typeface="ＤＦＧPOP1体W9" panose="040B0900000000000000" pitchFamily="50" charset="-128"/>
                        </a:rPr>
                        <a:t>５０集落以上の広域協定</a:t>
                      </a:r>
                    </a:p>
                  </a:txBody>
                  <a:tcPr/>
                </a:tc>
                <a:tc>
                  <a:txBody>
                    <a:bodyPr/>
                    <a:lstStyle/>
                    <a:p>
                      <a:pPr algn="r"/>
                      <a:r>
                        <a:rPr kumimoji="1" lang="en-US" altLang="ja-JP" sz="2400" dirty="0">
                          <a:latin typeface="ＤＦＧPOP1体W9" panose="040B0900000000000000" pitchFamily="50" charset="-128"/>
                          <a:ea typeface="ＤＦＧPOP1体W9" panose="040B0900000000000000" pitchFamily="50" charset="-128"/>
                        </a:rPr>
                        <a:t>6,600</a:t>
                      </a:r>
                      <a:r>
                        <a:rPr kumimoji="1" lang="ja-JP" altLang="en-US" sz="2400" dirty="0">
                          <a:latin typeface="ＤＦＧPOP1体W9" panose="040B0900000000000000" pitchFamily="50" charset="-128"/>
                          <a:ea typeface="ＤＦＧPOP1体W9" panose="040B0900000000000000" pitchFamily="50" charset="-128"/>
                        </a:rPr>
                        <a:t>円</a:t>
                      </a:r>
                    </a:p>
                  </a:txBody>
                  <a:tcPr/>
                </a:tc>
                <a:tc>
                  <a:txBody>
                    <a:bodyPr/>
                    <a:lstStyle/>
                    <a:p>
                      <a:endParaRPr kumimoji="1" lang="ja-JP" altLang="en-US" dirty="0"/>
                    </a:p>
                  </a:txBody>
                  <a:tcPr/>
                </a:tc>
                <a:extLst>
                  <a:ext uri="{0D108BD9-81ED-4DB2-BD59-A6C34878D82A}">
                    <a16:rowId xmlns:a16="http://schemas.microsoft.com/office/drawing/2014/main" val="3991994180"/>
                  </a:ext>
                </a:extLst>
              </a:tr>
              <a:tr h="706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dirty="0">
                          <a:latin typeface="ＤＦＧPOP1体W9" panose="040B0900000000000000" pitchFamily="50" charset="-128"/>
                          <a:ea typeface="ＤＦＧPOP1体W9" panose="040B0900000000000000" pitchFamily="50" charset="-128"/>
                        </a:rPr>
                        <a:t>５０集落未満の広域協定</a:t>
                      </a:r>
                      <a:endParaRPr kumimoji="1" lang="ja-JP" altLang="en-US"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2400" dirty="0">
                          <a:latin typeface="ＤＦＧPOP1体W9" panose="040B0900000000000000" pitchFamily="50" charset="-128"/>
                          <a:ea typeface="ＤＦＧPOP1体W9" panose="040B0900000000000000" pitchFamily="50" charset="-128"/>
                        </a:rPr>
                        <a:t>16,500</a:t>
                      </a:r>
                      <a:r>
                        <a:rPr kumimoji="1" lang="ja-JP" altLang="en-US" sz="2400" dirty="0">
                          <a:latin typeface="ＤＦＧPOP1体W9" panose="040B0900000000000000" pitchFamily="50" charset="-128"/>
                          <a:ea typeface="ＤＦＧPOP1体W9" panose="040B0900000000000000" pitchFamily="50" charset="-128"/>
                        </a:rPr>
                        <a:t>円</a:t>
                      </a:r>
                    </a:p>
                    <a:p>
                      <a:pPr algn="r"/>
                      <a:endParaRPr kumimoji="1" lang="ja-JP" altLang="en-US" dirty="0"/>
                    </a:p>
                  </a:txBody>
                  <a:tcPr/>
                </a:tc>
                <a:tc>
                  <a:txBody>
                    <a:bodyPr/>
                    <a:lstStyle/>
                    <a:p>
                      <a:endParaRPr kumimoji="1" lang="ja-JP" altLang="en-US"/>
                    </a:p>
                  </a:txBody>
                  <a:tcPr/>
                </a:tc>
                <a:extLst>
                  <a:ext uri="{0D108BD9-81ED-4DB2-BD59-A6C34878D82A}">
                    <a16:rowId xmlns:a16="http://schemas.microsoft.com/office/drawing/2014/main" val="1631334089"/>
                  </a:ext>
                </a:extLst>
              </a:tr>
              <a:tr h="706280">
                <a:tc>
                  <a:txBody>
                    <a:bodyPr/>
                    <a:lstStyle/>
                    <a:p>
                      <a:r>
                        <a:rPr kumimoji="1" lang="ja-JP" altLang="en-US" sz="2800" dirty="0">
                          <a:latin typeface="ＤＦＧPOP1体W9" panose="040B0900000000000000" pitchFamily="50" charset="-128"/>
                          <a:ea typeface="ＤＦＧPOP1体W9" panose="040B0900000000000000" pitchFamily="50" charset="-128"/>
                        </a:rPr>
                        <a:t>ネットワークライセンス</a:t>
                      </a:r>
                      <a:r>
                        <a:rPr kumimoji="1" lang="ja-JP" altLang="en-US" sz="2400" dirty="0">
                          <a:latin typeface="ＤＦＧPOP1体W9" panose="040B0900000000000000" pitchFamily="50" charset="-128"/>
                          <a:ea typeface="ＤＦＧPOP1体W9" panose="040B0900000000000000" pitchFamily="50" charset="-128"/>
                        </a:rPr>
                        <a:t>（</a:t>
                      </a:r>
                      <a:r>
                        <a:rPr kumimoji="1" lang="en-US" altLang="ja-JP" sz="2400" dirty="0">
                          <a:latin typeface="ＤＦＧPOP1体W9" panose="040B0900000000000000" pitchFamily="50" charset="-128"/>
                          <a:ea typeface="ＤＦＧPOP1体W9" panose="040B0900000000000000" pitchFamily="50" charset="-128"/>
                        </a:rPr>
                        <a:t>NAS</a:t>
                      </a:r>
                      <a:r>
                        <a:rPr kumimoji="1" lang="ja-JP" altLang="en-US" sz="2400" dirty="0">
                          <a:latin typeface="ＤＦＧPOP1体W9" panose="040B0900000000000000" pitchFamily="50" charset="-128"/>
                          <a:ea typeface="ＤＦＧPOP1体W9" panose="040B0900000000000000" pitchFamily="50" charset="-128"/>
                        </a:rPr>
                        <a:t>使用時）</a:t>
                      </a:r>
                    </a:p>
                  </a:txBody>
                  <a:tcPr/>
                </a:tc>
                <a:tc>
                  <a:txBody>
                    <a:bodyPr/>
                    <a:lstStyle/>
                    <a:p>
                      <a:pPr algn="r"/>
                      <a:r>
                        <a:rPr kumimoji="1" lang="ja-JP" altLang="en-US" sz="2400" dirty="0">
                          <a:latin typeface="ＤＦＧPOP1体W9" panose="040B0900000000000000" pitchFamily="50" charset="-128"/>
                          <a:ea typeface="ＤＦＧPOP1体W9" panose="040B0900000000000000" pitchFamily="50" charset="-128"/>
                        </a:rPr>
                        <a:t>２０，０００円</a:t>
                      </a:r>
                    </a:p>
                  </a:txBody>
                  <a:tcPr/>
                </a:tc>
                <a:tc>
                  <a:txBody>
                    <a:bodyPr/>
                    <a:lstStyle/>
                    <a:p>
                      <a:endParaRPr kumimoji="1" lang="ja-JP" altLang="en-US" dirty="0"/>
                    </a:p>
                  </a:txBody>
                  <a:tcPr/>
                </a:tc>
                <a:extLst>
                  <a:ext uri="{0D108BD9-81ED-4DB2-BD59-A6C34878D82A}">
                    <a16:rowId xmlns:a16="http://schemas.microsoft.com/office/drawing/2014/main" val="2739959447"/>
                  </a:ext>
                </a:extLst>
              </a:tr>
            </a:tbl>
          </a:graphicData>
        </a:graphic>
      </p:graphicFrame>
      <p:sp>
        <p:nvSpPr>
          <p:cNvPr id="4" name="字幕 2">
            <a:extLst>
              <a:ext uri="{FF2B5EF4-FFF2-40B4-BE49-F238E27FC236}">
                <a16:creationId xmlns:a16="http://schemas.microsoft.com/office/drawing/2014/main" id="{5132968B-46D1-92FE-48D4-FDD402C2D26E}"/>
              </a:ext>
            </a:extLst>
          </p:cNvPr>
          <p:cNvSpPr txBox="1">
            <a:spLocks/>
          </p:cNvSpPr>
          <p:nvPr/>
        </p:nvSpPr>
        <p:spPr>
          <a:xfrm>
            <a:off x="-881" y="1648941"/>
            <a:ext cx="9144000" cy="589687"/>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4800" b="1" dirty="0">
                <a:latin typeface="ＤＦＧPOP1体W9" panose="040B0900000000000000" pitchFamily="50" charset="-128"/>
                <a:ea typeface="ＤＦＧPOP1体W9" panose="040B0900000000000000" pitchFamily="50" charset="-128"/>
              </a:rPr>
              <a:t>　</a:t>
            </a:r>
            <a:r>
              <a:rPr lang="ja-JP" altLang="en-US" sz="3500" b="1" dirty="0">
                <a:latin typeface="ＤＦＧPOP1体W9" panose="040B0900000000000000" pitchFamily="50" charset="-128"/>
                <a:ea typeface="ＤＦＧPOP1体W9" panose="040B0900000000000000" pitchFamily="50" charset="-128"/>
              </a:rPr>
              <a:t>広域協定版の価格表（１集落当たり）</a:t>
            </a:r>
            <a:endParaRPr lang="ja-JP" altLang="en-US" sz="3500" b="1" dirty="0">
              <a:solidFill>
                <a:srgbClr val="FF0000"/>
              </a:solidFill>
              <a:latin typeface="ＤＦＧPOP1体W9" panose="040B0900000000000000" pitchFamily="50" charset="-128"/>
              <a:ea typeface="ＤＦＧPOP1体W9" panose="040B0900000000000000" pitchFamily="50" charset="-128"/>
            </a:endParaRPr>
          </a:p>
        </p:txBody>
      </p:sp>
    </p:spTree>
    <p:extLst>
      <p:ext uri="{BB962C8B-B14F-4D97-AF65-F5344CB8AC3E}">
        <p14:creationId xmlns:p14="http://schemas.microsoft.com/office/powerpoint/2010/main" val="1246480623"/>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401B2B15-35C6-6268-5C94-D90EBCDFAF0C}"/>
              </a:ext>
            </a:extLst>
          </p:cNvPr>
          <p:cNvSpPr>
            <a:spLocks noGrp="1"/>
          </p:cNvSpPr>
          <p:nvPr>
            <p:ph type="subTitle" idx="1"/>
          </p:nvPr>
        </p:nvSpPr>
        <p:spPr>
          <a:xfrm>
            <a:off x="0" y="1332064"/>
            <a:ext cx="9144000" cy="641115"/>
          </a:xfrm>
        </p:spPr>
        <p:txBody>
          <a:bodyPr>
            <a:normAutofit/>
          </a:bodyPr>
          <a:lstStyle/>
          <a:p>
            <a:pPr algn="l"/>
            <a:r>
              <a:rPr kumimoji="1" lang="ja-JP" altLang="en-US" sz="3000" b="1" dirty="0">
                <a:solidFill>
                  <a:srgbClr val="FF0000"/>
                </a:solidFill>
                <a:latin typeface="ＤＣＧ愛ラインW5" panose="040B0500000000000000" pitchFamily="50" charset="-128"/>
                <a:ea typeface="ＤＣＧ愛ラインW5" panose="040B0500000000000000" pitchFamily="50" charset="-128"/>
              </a:rPr>
              <a:t>　</a:t>
            </a:r>
            <a:r>
              <a:rPr kumimoji="1" lang="ja-JP" altLang="en-US" sz="3600" b="1" dirty="0">
                <a:solidFill>
                  <a:srgbClr val="FF0000"/>
                </a:solidFill>
                <a:latin typeface="ＤＣＧ愛ラインW5" panose="040B0500000000000000" pitchFamily="50" charset="-128"/>
                <a:ea typeface="ＤＣＧ愛ラインW5" panose="040B0500000000000000" pitchFamily="50" charset="-128"/>
              </a:rPr>
              <a:t>いつ</a:t>
            </a:r>
            <a:r>
              <a:rPr lang="ja-JP" altLang="en-US" sz="3600" dirty="0">
                <a:solidFill>
                  <a:srgbClr val="FF0000"/>
                </a:solidFill>
                <a:latin typeface="ＤＦＧ極太明朝体" panose="02020C00000000000000" pitchFamily="18" charset="-128"/>
                <a:ea typeface="ＤＦＧ極太明朝体" panose="02020C00000000000000" pitchFamily="18" charset="-128"/>
              </a:rPr>
              <a:t>、</a:t>
            </a:r>
            <a:r>
              <a:rPr kumimoji="1" lang="ja-JP" altLang="en-US" sz="3600" b="1" dirty="0">
                <a:solidFill>
                  <a:srgbClr val="FF0000"/>
                </a:solidFill>
                <a:latin typeface="ＤＣＧ愛ラインW5" panose="040B0500000000000000" pitchFamily="50" charset="-128"/>
                <a:ea typeface="ＤＣＧ愛ラインW5" panose="040B0500000000000000" pitchFamily="50" charset="-128"/>
              </a:rPr>
              <a:t>誰が</a:t>
            </a:r>
            <a:r>
              <a:rPr lang="ja-JP" altLang="en-US" sz="3600" dirty="0">
                <a:solidFill>
                  <a:srgbClr val="FF0000"/>
                </a:solidFill>
                <a:latin typeface="ＤＦＧ極太明朝体" panose="02020C00000000000000" pitchFamily="18" charset="-128"/>
                <a:ea typeface="ＤＦＧ極太明朝体" panose="02020C00000000000000" pitchFamily="18" charset="-128"/>
              </a:rPr>
              <a:t>、</a:t>
            </a:r>
            <a:r>
              <a:rPr kumimoji="1" lang="ja-JP" altLang="en-US" sz="3600" b="1" dirty="0">
                <a:solidFill>
                  <a:srgbClr val="FF0000"/>
                </a:solidFill>
                <a:latin typeface="ＤＣＧ愛ラインW5" panose="040B0500000000000000" pitchFamily="50" charset="-128"/>
                <a:ea typeface="ＤＣＧ愛ラインW5" panose="040B0500000000000000" pitchFamily="50" charset="-128"/>
              </a:rPr>
              <a:t>何を</a:t>
            </a:r>
            <a:r>
              <a:rPr lang="ja-JP" altLang="en-US" sz="3600" dirty="0">
                <a:solidFill>
                  <a:srgbClr val="FF0000"/>
                </a:solidFill>
                <a:latin typeface="ＤＦＧ極太明朝体" panose="02020C00000000000000" pitchFamily="18" charset="-128"/>
                <a:ea typeface="ＤＦＧ極太明朝体" panose="02020C00000000000000" pitchFamily="18" charset="-128"/>
              </a:rPr>
              <a:t>、</a:t>
            </a:r>
            <a:r>
              <a:rPr kumimoji="1" lang="ja-JP" altLang="en-US" sz="3600" b="1" dirty="0">
                <a:solidFill>
                  <a:srgbClr val="FF0000"/>
                </a:solidFill>
                <a:latin typeface="ＤＣＧ愛ラインW5" panose="040B0500000000000000" pitchFamily="50" charset="-128"/>
                <a:ea typeface="ＤＣＧ愛ラインW5" panose="040B0500000000000000" pitchFamily="50" charset="-128"/>
              </a:rPr>
              <a:t>いくらで</a:t>
            </a:r>
            <a:r>
              <a:rPr lang="ja-JP" altLang="en-US" sz="3600" dirty="0">
                <a:solidFill>
                  <a:srgbClr val="FF0000"/>
                </a:solidFill>
                <a:latin typeface="ＤＦＧ極太明朝体" panose="02020C00000000000000" pitchFamily="18" charset="-128"/>
                <a:ea typeface="ＤＦＧ極太明朝体" panose="02020C00000000000000" pitchFamily="18" charset="-128"/>
              </a:rPr>
              <a:t>、</a:t>
            </a:r>
            <a:r>
              <a:rPr kumimoji="1" lang="ja-JP" altLang="en-US" sz="2800" b="1" dirty="0">
                <a:latin typeface="ＤＦＧPOP1体W9" panose="040B0900000000000000" pitchFamily="50" charset="-128"/>
                <a:ea typeface="ＤＦＧPOP1体W9" panose="040B0900000000000000" pitchFamily="50" charset="-128"/>
              </a:rPr>
              <a:t>この</a:t>
            </a:r>
            <a:r>
              <a:rPr kumimoji="1" lang="en-US" altLang="ja-JP" sz="2800" b="1" dirty="0">
                <a:latin typeface="ＤＦＧPOP1体W9" panose="040B0900000000000000" pitchFamily="50" charset="-128"/>
                <a:ea typeface="ＤＦＧPOP1体W9" panose="040B0900000000000000" pitchFamily="50" charset="-128"/>
              </a:rPr>
              <a:t>4</a:t>
            </a:r>
            <a:r>
              <a:rPr kumimoji="1" lang="ja-JP" altLang="en-US" sz="2800" b="1" dirty="0">
                <a:latin typeface="ＤＦＧPOP1体W9" panose="040B0900000000000000" pitchFamily="50" charset="-128"/>
                <a:ea typeface="ＤＦＧPOP1体W9" panose="040B0900000000000000" pitchFamily="50" charset="-128"/>
              </a:rPr>
              <a:t>つの会計情報を</a:t>
            </a:r>
            <a:endParaRPr kumimoji="1" lang="ja-JP" altLang="en-US" sz="2800" b="1" dirty="0">
              <a:solidFill>
                <a:srgbClr val="FF0000"/>
              </a:solidFill>
              <a:latin typeface="ＤＦＧPOP1体W9" panose="040B0900000000000000" pitchFamily="50" charset="-128"/>
              <a:ea typeface="ＤＦＧPOP1体W9" panose="040B0900000000000000" pitchFamily="50" charset="-128"/>
            </a:endParaRPr>
          </a:p>
        </p:txBody>
      </p:sp>
      <p:sp>
        <p:nvSpPr>
          <p:cNvPr id="4" name="字幕 2">
            <a:extLst>
              <a:ext uri="{FF2B5EF4-FFF2-40B4-BE49-F238E27FC236}">
                <a16:creationId xmlns:a16="http://schemas.microsoft.com/office/drawing/2014/main" id="{CABD9BD6-8527-A670-6078-54D9955DF6D5}"/>
              </a:ext>
            </a:extLst>
          </p:cNvPr>
          <p:cNvSpPr txBox="1">
            <a:spLocks/>
          </p:cNvSpPr>
          <p:nvPr/>
        </p:nvSpPr>
        <p:spPr>
          <a:xfrm>
            <a:off x="0" y="4745810"/>
            <a:ext cx="9144000" cy="7017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4800" dirty="0">
                <a:solidFill>
                  <a:srgbClr val="FF0000"/>
                </a:solidFill>
                <a:latin typeface="ＤＦＧ極太明朝体" panose="02020C00000000000000" pitchFamily="18" charset="-128"/>
                <a:ea typeface="ＤＦＧ極太明朝体" panose="02020C00000000000000" pitchFamily="18" charset="-128"/>
              </a:rPr>
              <a:t>多面事務</a:t>
            </a:r>
          </a:p>
        </p:txBody>
      </p:sp>
      <p:sp>
        <p:nvSpPr>
          <p:cNvPr id="5" name="字幕 2">
            <a:extLst>
              <a:ext uri="{FF2B5EF4-FFF2-40B4-BE49-F238E27FC236}">
                <a16:creationId xmlns:a16="http://schemas.microsoft.com/office/drawing/2014/main" id="{D29DCCF4-6563-1618-BE9D-C58F335ED106}"/>
              </a:ext>
            </a:extLst>
          </p:cNvPr>
          <p:cNvSpPr txBox="1">
            <a:spLocks/>
          </p:cNvSpPr>
          <p:nvPr/>
        </p:nvSpPr>
        <p:spPr>
          <a:xfrm>
            <a:off x="0" y="5525936"/>
            <a:ext cx="9144000" cy="7017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4800" dirty="0">
                <a:solidFill>
                  <a:srgbClr val="FF0000"/>
                </a:solidFill>
                <a:latin typeface="ＤＦＧ極太明朝体" panose="02020C00000000000000" pitchFamily="18" charset="-128"/>
                <a:ea typeface="ＤＦＧ極太明朝体" panose="02020C00000000000000" pitchFamily="18" charset="-128"/>
              </a:rPr>
              <a:t>【</a:t>
            </a:r>
            <a:r>
              <a:rPr lang="ja-JP" altLang="en-US" sz="4800" dirty="0">
                <a:solidFill>
                  <a:srgbClr val="FF0000"/>
                </a:solidFill>
                <a:latin typeface="ＤＦＧ極太明朝体" panose="02020C00000000000000" pitchFamily="18" charset="-128"/>
                <a:ea typeface="ＤＦＧ極太明朝体" panose="02020C00000000000000" pitchFamily="18" charset="-128"/>
              </a:rPr>
              <a:t>肝（きも）</a:t>
            </a:r>
            <a:r>
              <a:rPr lang="en-US" altLang="ja-JP" sz="4800" dirty="0">
                <a:solidFill>
                  <a:srgbClr val="FF0000"/>
                </a:solidFill>
                <a:latin typeface="ＤＦＧ極太明朝体" panose="02020C00000000000000" pitchFamily="18" charset="-128"/>
                <a:ea typeface="ＤＦＧ極太明朝体" panose="02020C00000000000000" pitchFamily="18" charset="-128"/>
              </a:rPr>
              <a:t>】</a:t>
            </a:r>
            <a:r>
              <a:rPr lang="ja-JP" altLang="en-US" sz="4800" dirty="0">
                <a:solidFill>
                  <a:srgbClr val="FF0000"/>
                </a:solidFill>
                <a:latin typeface="ＤＦＧ極太明朝体" panose="02020C00000000000000" pitchFamily="18" charset="-128"/>
                <a:ea typeface="ＤＦＧ極太明朝体" panose="02020C00000000000000" pitchFamily="18" charset="-128"/>
              </a:rPr>
              <a:t>は会計処理</a:t>
            </a:r>
            <a:endParaRPr lang="en-US" altLang="ja-JP" sz="4800" dirty="0">
              <a:solidFill>
                <a:srgbClr val="FF0000"/>
              </a:solidFill>
              <a:latin typeface="ＤＦＧ極太明朝体" panose="02020C00000000000000" pitchFamily="18" charset="-128"/>
              <a:ea typeface="ＤＦＧ極太明朝体" panose="02020C00000000000000" pitchFamily="18" charset="-128"/>
            </a:endParaRPr>
          </a:p>
        </p:txBody>
      </p:sp>
      <p:sp>
        <p:nvSpPr>
          <p:cNvPr id="7" name="字幕 2">
            <a:extLst>
              <a:ext uri="{FF2B5EF4-FFF2-40B4-BE49-F238E27FC236}">
                <a16:creationId xmlns:a16="http://schemas.microsoft.com/office/drawing/2014/main" id="{1E4F4C03-621A-0378-A667-237837231CE7}"/>
              </a:ext>
            </a:extLst>
          </p:cNvPr>
          <p:cNvSpPr txBox="1">
            <a:spLocks/>
          </p:cNvSpPr>
          <p:nvPr/>
        </p:nvSpPr>
        <p:spPr>
          <a:xfrm>
            <a:off x="-8704" y="2051567"/>
            <a:ext cx="9144000" cy="514474"/>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solidFill>
                  <a:srgbClr val="FF0000"/>
                </a:solidFill>
                <a:latin typeface="ＤＦＧ極太明朝体" panose="02020C00000000000000" pitchFamily="18" charset="-128"/>
                <a:ea typeface="ＤＦＧ極太明朝体" panose="02020C00000000000000" pitchFamily="18" charset="-128"/>
              </a:rPr>
              <a:t>　田園クラブ</a:t>
            </a:r>
            <a:r>
              <a:rPr lang="ja-JP" altLang="en-US" sz="3000" b="1" dirty="0">
                <a:latin typeface="ＤＦＧPOP1体W9" panose="040B0900000000000000" pitchFamily="50" charset="-128"/>
                <a:ea typeface="ＤＦＧPOP1体W9" panose="040B0900000000000000" pitchFamily="50" charset="-128"/>
              </a:rPr>
              <a:t>に入力します。煩雑だった会計処理が完了し、</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8" name="字幕 2">
            <a:extLst>
              <a:ext uri="{FF2B5EF4-FFF2-40B4-BE49-F238E27FC236}">
                <a16:creationId xmlns:a16="http://schemas.microsoft.com/office/drawing/2014/main" id="{AC44C12A-A347-0CE6-5FD1-A50BE8B75340}"/>
              </a:ext>
            </a:extLst>
          </p:cNvPr>
          <p:cNvSpPr txBox="1">
            <a:spLocks/>
          </p:cNvSpPr>
          <p:nvPr/>
        </p:nvSpPr>
        <p:spPr>
          <a:xfrm>
            <a:off x="8704" y="2925884"/>
            <a:ext cx="9126592" cy="755969"/>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3000" b="1" dirty="0">
                <a:latin typeface="ＤＦＧPOP1体W9" panose="040B0900000000000000" pitchFamily="50" charset="-128"/>
                <a:ea typeface="ＤＦＧPOP1体W9" panose="040B0900000000000000" pitchFamily="50" charset="-128"/>
              </a:rPr>
              <a:t>　なんの手間もなく</a:t>
            </a:r>
            <a:r>
              <a:rPr lang="en-US" altLang="ja-JP" sz="5400" b="1" dirty="0">
                <a:solidFill>
                  <a:schemeClr val="accent1">
                    <a:lumMod val="75000"/>
                  </a:schemeClr>
                </a:solidFill>
                <a:latin typeface="ＤＦＧPOP1体W9" panose="040B0900000000000000" pitchFamily="50" charset="-128"/>
                <a:ea typeface="ＤＦＧPOP1体W9" panose="040B0900000000000000" pitchFamily="50" charset="-128"/>
              </a:rPr>
              <a:t>『</a:t>
            </a:r>
            <a:r>
              <a:rPr lang="ja-JP" altLang="en-US" sz="5400" b="1" dirty="0">
                <a:solidFill>
                  <a:schemeClr val="accent1">
                    <a:lumMod val="75000"/>
                  </a:schemeClr>
                </a:solidFill>
                <a:latin typeface="ＤＦＧPOP1体W9" panose="040B0900000000000000" pitchFamily="50" charset="-128"/>
                <a:ea typeface="ＤＦＧPOP1体W9" panose="040B0900000000000000" pitchFamily="50" charset="-128"/>
              </a:rPr>
              <a:t>報告書</a:t>
            </a:r>
            <a:r>
              <a:rPr lang="en-US" altLang="ja-JP" sz="5400" b="1" dirty="0">
                <a:solidFill>
                  <a:schemeClr val="accent1">
                    <a:lumMod val="75000"/>
                  </a:schemeClr>
                </a:solidFill>
                <a:latin typeface="ＤＦＧPOP1体W9" panose="040B0900000000000000" pitchFamily="50" charset="-128"/>
                <a:ea typeface="ＤＦＧPOP1体W9" panose="040B0900000000000000" pitchFamily="50" charset="-128"/>
              </a:rPr>
              <a:t>』</a:t>
            </a:r>
            <a:r>
              <a:rPr lang="ja-JP" altLang="en-US" sz="3000" b="1" dirty="0">
                <a:latin typeface="ＤＦＧPOP1体W9" panose="040B0900000000000000" pitchFamily="50" charset="-128"/>
                <a:ea typeface="ＤＦＧPOP1体W9" panose="040B0900000000000000" pitchFamily="50" charset="-128"/>
              </a:rPr>
              <a:t>が完成します。</a:t>
            </a:r>
            <a:endParaRPr lang="ja-JP" altLang="en-US" sz="3000" b="1" dirty="0">
              <a:solidFill>
                <a:srgbClr val="FF0000"/>
              </a:solidFill>
              <a:latin typeface="ＤＣＰ愛ラインW5" panose="040B0500000000000000" pitchFamily="50" charset="-128"/>
              <a:ea typeface="ＤＣＰ愛ラインW5" panose="040B0500000000000000" pitchFamily="50" charset="-128"/>
            </a:endParaRPr>
          </a:p>
        </p:txBody>
      </p:sp>
      <p:sp>
        <p:nvSpPr>
          <p:cNvPr id="11" name="字幕 2">
            <a:extLst>
              <a:ext uri="{FF2B5EF4-FFF2-40B4-BE49-F238E27FC236}">
                <a16:creationId xmlns:a16="http://schemas.microsoft.com/office/drawing/2014/main" id="{04EC5020-5A9F-FF5B-7653-77FDA3A9C8E5}"/>
              </a:ext>
            </a:extLst>
          </p:cNvPr>
          <p:cNvSpPr txBox="1">
            <a:spLocks/>
          </p:cNvSpPr>
          <p:nvPr/>
        </p:nvSpPr>
        <p:spPr>
          <a:xfrm>
            <a:off x="13056" y="3957690"/>
            <a:ext cx="9144000" cy="7017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4800" dirty="0">
                <a:solidFill>
                  <a:srgbClr val="FF0000"/>
                </a:solidFill>
                <a:latin typeface="ＤＦＧ極太明朝体" panose="02020C00000000000000" pitchFamily="18" charset="-128"/>
                <a:ea typeface="ＤＦＧ極太明朝体" panose="02020C00000000000000" pitchFamily="18" charset="-128"/>
              </a:rPr>
              <a:t>いつ、誰が、何を、いくらで</a:t>
            </a:r>
          </a:p>
        </p:txBody>
      </p:sp>
      <p:sp>
        <p:nvSpPr>
          <p:cNvPr id="2" name="タイトル 1">
            <a:extLst>
              <a:ext uri="{FF2B5EF4-FFF2-40B4-BE49-F238E27FC236}">
                <a16:creationId xmlns:a16="http://schemas.microsoft.com/office/drawing/2014/main" id="{B347607F-0B93-1528-4F57-93DB42943A42}"/>
              </a:ext>
            </a:extLst>
          </p:cNvPr>
          <p:cNvSpPr>
            <a:spLocks noGrp="1"/>
          </p:cNvSpPr>
          <p:nvPr>
            <p:ph type="ctrTitle"/>
          </p:nvPr>
        </p:nvSpPr>
        <p:spPr>
          <a:xfrm>
            <a:off x="0" y="195309"/>
            <a:ext cx="9144000" cy="712995"/>
          </a:xfrm>
        </p:spPr>
        <p:txBody>
          <a:bodyPr>
            <a:normAutofit fontScale="90000"/>
          </a:bodyPr>
          <a:lstStyle/>
          <a:p>
            <a:r>
              <a:rPr lang="ja-JP" altLang="en-US" sz="4800" dirty="0">
                <a:solidFill>
                  <a:srgbClr val="FF0000"/>
                </a:solidFill>
                <a:latin typeface="ＤＦＧ極太明朝体" panose="02020C00000000000000" pitchFamily="18" charset="-128"/>
                <a:ea typeface="ＤＦＧ極太明朝体" panose="02020C00000000000000" pitchFamily="18" charset="-128"/>
              </a:rPr>
              <a:t>「田園クラブは」</a:t>
            </a:r>
            <a:endParaRPr kumimoji="1" lang="ja-JP" altLang="en-US" sz="4800" dirty="0">
              <a:solidFill>
                <a:srgbClr val="FF0000"/>
              </a:solidFill>
              <a:latin typeface="ＤＦＧ極太明朝体" panose="02020C00000000000000" pitchFamily="18" charset="-128"/>
              <a:ea typeface="ＤＦＧ極太明朝体" panose="02020C00000000000000" pitchFamily="18" charset="-128"/>
            </a:endParaRPr>
          </a:p>
        </p:txBody>
      </p:sp>
    </p:spTree>
    <p:extLst>
      <p:ext uri="{BB962C8B-B14F-4D97-AF65-F5344CB8AC3E}">
        <p14:creationId xmlns:p14="http://schemas.microsoft.com/office/powerpoint/2010/main" val="860896626"/>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E80B7551-C993-44FF-97B8-B1E80D5C85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754"/>
            <a:ext cx="9144000" cy="6752492"/>
          </a:xfrm>
          <a:prstGeom prst="rect">
            <a:avLst/>
          </a:prstGeom>
        </p:spPr>
      </p:pic>
    </p:spTree>
    <p:extLst>
      <p:ext uri="{BB962C8B-B14F-4D97-AF65-F5344CB8AC3E}">
        <p14:creationId xmlns:p14="http://schemas.microsoft.com/office/powerpoint/2010/main" val="3465378283"/>
      </p:ext>
    </p:extLst>
  </p:cSld>
  <p:clrMapOvr>
    <a:masterClrMapping/>
  </p:clrMapOvr>
  <mc:AlternateContent xmlns:mc="http://schemas.openxmlformats.org/markup-compatibility/2006" xmlns:p14="http://schemas.microsoft.com/office/powerpoint/2010/main">
    <mc:Choice Requires="p14">
      <p:transition spd="slow" p14:dur="2000" advTm="8000"/>
    </mc:Choice>
    <mc:Fallback xmlns="">
      <p:transition spd="slow" advTm="8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図 23">
            <a:extLst>
              <a:ext uri="{FF2B5EF4-FFF2-40B4-BE49-F238E27FC236}">
                <a16:creationId xmlns:a16="http://schemas.microsoft.com/office/drawing/2014/main" id="{95CBAF76-74FA-4DA0-9AA9-D0F80FFC2A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206"/>
            <a:ext cx="9144000" cy="6752492"/>
          </a:xfrm>
          <a:prstGeom prst="rect">
            <a:avLst/>
          </a:prstGeom>
        </p:spPr>
      </p:pic>
      <p:pic>
        <p:nvPicPr>
          <p:cNvPr id="2" name="図 1">
            <a:extLst>
              <a:ext uri="{FF2B5EF4-FFF2-40B4-BE49-F238E27FC236}">
                <a16:creationId xmlns:a16="http://schemas.microsoft.com/office/drawing/2014/main" id="{4E12BBC1-3C34-846A-B324-21BDBF5296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872821" y="4413447"/>
            <a:ext cx="587078" cy="2517648"/>
          </a:xfrm>
          <a:prstGeom prst="rect">
            <a:avLst/>
          </a:prstGeom>
        </p:spPr>
      </p:pic>
      <p:sp>
        <p:nvSpPr>
          <p:cNvPr id="6" name="テキスト ボックス 5">
            <a:extLst>
              <a:ext uri="{FF2B5EF4-FFF2-40B4-BE49-F238E27FC236}">
                <a16:creationId xmlns:a16="http://schemas.microsoft.com/office/drawing/2014/main" id="{EA68629B-8302-994E-2D10-DE5EC57CB641}"/>
              </a:ext>
            </a:extLst>
          </p:cNvPr>
          <p:cNvSpPr txBox="1"/>
          <p:nvPr/>
        </p:nvSpPr>
        <p:spPr>
          <a:xfrm>
            <a:off x="5718048" y="5831862"/>
            <a:ext cx="841248" cy="830997"/>
          </a:xfrm>
          <a:prstGeom prst="rect">
            <a:avLst/>
          </a:prstGeom>
          <a:noFill/>
        </p:spPr>
        <p:txBody>
          <a:bodyPr wrap="square" rtlCol="0">
            <a:spAutoFit/>
          </a:bodyPr>
          <a:lstStyle/>
          <a:p>
            <a:r>
              <a:rPr kumimoji="1" lang="ja-JP" altLang="en-US" sz="4800" dirty="0">
                <a:solidFill>
                  <a:srgbClr val="FF0000"/>
                </a:solidFill>
                <a:latin typeface="ＤＦＧ極太明朝体" panose="02020C00000000000000" pitchFamily="18" charset="-128"/>
                <a:ea typeface="ＤＦＧ極太明朝体" panose="02020C00000000000000" pitchFamily="18" charset="-128"/>
              </a:rPr>
              <a:t>で</a:t>
            </a:r>
          </a:p>
        </p:txBody>
      </p:sp>
      <p:sp>
        <p:nvSpPr>
          <p:cNvPr id="7" name="テキスト ボックス 6">
            <a:extLst>
              <a:ext uri="{FF2B5EF4-FFF2-40B4-BE49-F238E27FC236}">
                <a16:creationId xmlns:a16="http://schemas.microsoft.com/office/drawing/2014/main" id="{115EF1E3-B4A5-1391-B252-359C062126EF}"/>
              </a:ext>
            </a:extLst>
          </p:cNvPr>
          <p:cNvSpPr txBox="1"/>
          <p:nvPr/>
        </p:nvSpPr>
        <p:spPr>
          <a:xfrm>
            <a:off x="0" y="3155718"/>
            <a:ext cx="2542032" cy="923330"/>
          </a:xfrm>
          <a:prstGeom prst="rect">
            <a:avLst/>
          </a:prstGeom>
          <a:noFill/>
        </p:spPr>
        <p:txBody>
          <a:bodyPr wrap="square" rtlCol="0">
            <a:spAutoFit/>
          </a:bodyPr>
          <a:lstStyle/>
          <a:p>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r>
              <a:rPr kumimoji="1" lang="ja-JP" altLang="en-US" sz="5400" dirty="0">
                <a:solidFill>
                  <a:srgbClr val="FF0000"/>
                </a:solidFill>
                <a:latin typeface="ＤＦＧ極太明朝体" panose="02020C00000000000000" pitchFamily="18" charset="-128"/>
                <a:ea typeface="ＤＦＧ極太明朝体" panose="02020C00000000000000" pitchFamily="18" charset="-128"/>
              </a:rPr>
              <a:t>いつ</a:t>
            </a:r>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endParaRPr kumimoji="1" lang="ja-JP" altLang="en-US" sz="5400" dirty="0">
              <a:solidFill>
                <a:srgbClr val="FF0000"/>
              </a:solidFill>
              <a:latin typeface="ＤＦＧ極太明朝体" panose="02020C00000000000000" pitchFamily="18" charset="-128"/>
              <a:ea typeface="ＤＦＧ極太明朝体" panose="02020C00000000000000" pitchFamily="18" charset="-128"/>
            </a:endParaRPr>
          </a:p>
        </p:txBody>
      </p:sp>
      <p:pic>
        <p:nvPicPr>
          <p:cNvPr id="3" name="図 2">
            <a:extLst>
              <a:ext uri="{FF2B5EF4-FFF2-40B4-BE49-F238E27FC236}">
                <a16:creationId xmlns:a16="http://schemas.microsoft.com/office/drawing/2014/main" id="{153FA46B-D8D2-1394-B109-FA1E89D28F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19600" y="5591444"/>
            <a:ext cx="1432560" cy="1224107"/>
          </a:xfrm>
          <a:prstGeom prst="rect">
            <a:avLst/>
          </a:prstGeom>
        </p:spPr>
      </p:pic>
      <p:pic>
        <p:nvPicPr>
          <p:cNvPr id="8" name="図 7">
            <a:extLst>
              <a:ext uri="{FF2B5EF4-FFF2-40B4-BE49-F238E27FC236}">
                <a16:creationId xmlns:a16="http://schemas.microsoft.com/office/drawing/2014/main" id="{0AE2C33E-11FA-AD18-3079-2C4FF40B623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80905" y="2410968"/>
            <a:ext cx="491095" cy="650048"/>
          </a:xfrm>
          <a:prstGeom prst="rect">
            <a:avLst/>
          </a:prstGeom>
        </p:spPr>
      </p:pic>
    </p:spTree>
    <p:extLst>
      <p:ext uri="{BB962C8B-B14F-4D97-AF65-F5344CB8AC3E}">
        <p14:creationId xmlns:p14="http://schemas.microsoft.com/office/powerpoint/2010/main" val="335268783"/>
      </p:ext>
    </p:extLst>
  </p:cSld>
  <p:clrMapOvr>
    <a:masterClrMapping/>
  </p:clrMapOvr>
  <mc:AlternateContent xmlns:mc="http://schemas.openxmlformats.org/markup-compatibility/2006" xmlns:p14="http://schemas.microsoft.com/office/powerpoint/2010/main">
    <mc:Choice Requires="p14">
      <p:transition spd="slow" p14:dur="2000" advTm="8000"/>
    </mc:Choice>
    <mc:Fallback xmlns="">
      <p:transition spd="slow" advTm="8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D8B5AF3E-A99B-4305-89EF-DA30F853C6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206"/>
            <a:ext cx="9144000" cy="6752492"/>
          </a:xfrm>
          <a:prstGeom prst="rect">
            <a:avLst/>
          </a:prstGeom>
        </p:spPr>
      </p:pic>
      <p:sp>
        <p:nvSpPr>
          <p:cNvPr id="2" name="テキスト ボックス 1">
            <a:extLst>
              <a:ext uri="{FF2B5EF4-FFF2-40B4-BE49-F238E27FC236}">
                <a16:creationId xmlns:a16="http://schemas.microsoft.com/office/drawing/2014/main" id="{C7B3F2B6-EADE-3A5D-6A29-B688578FAE29}"/>
              </a:ext>
            </a:extLst>
          </p:cNvPr>
          <p:cNvSpPr txBox="1"/>
          <p:nvPr/>
        </p:nvSpPr>
        <p:spPr>
          <a:xfrm>
            <a:off x="0" y="3155718"/>
            <a:ext cx="2200656" cy="923330"/>
          </a:xfrm>
          <a:prstGeom prst="rect">
            <a:avLst/>
          </a:prstGeom>
          <a:noFill/>
        </p:spPr>
        <p:txBody>
          <a:bodyPr wrap="square" rtlCol="0">
            <a:spAutoFit/>
          </a:bodyPr>
          <a:lstStyle/>
          <a:p>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r>
              <a:rPr kumimoji="1" lang="ja-JP" altLang="en-US" sz="5400" dirty="0">
                <a:solidFill>
                  <a:srgbClr val="FF0000"/>
                </a:solidFill>
                <a:latin typeface="ＤＦＧ極太明朝体" panose="02020C00000000000000" pitchFamily="18" charset="-128"/>
                <a:ea typeface="ＤＦＧ極太明朝体" panose="02020C00000000000000" pitchFamily="18" charset="-128"/>
              </a:rPr>
              <a:t>いつ</a:t>
            </a:r>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endParaRPr kumimoji="1" lang="ja-JP" altLang="en-US" sz="5400" dirty="0">
              <a:solidFill>
                <a:srgbClr val="FF0000"/>
              </a:solidFill>
              <a:latin typeface="ＤＦＧ極太明朝体" panose="02020C00000000000000" pitchFamily="18" charset="-128"/>
              <a:ea typeface="ＤＦＧ極太明朝体" panose="02020C00000000000000" pitchFamily="18" charset="-128"/>
            </a:endParaRPr>
          </a:p>
        </p:txBody>
      </p:sp>
      <p:pic>
        <p:nvPicPr>
          <p:cNvPr id="3" name="図 2">
            <a:extLst>
              <a:ext uri="{FF2B5EF4-FFF2-40B4-BE49-F238E27FC236}">
                <a16:creationId xmlns:a16="http://schemas.microsoft.com/office/drawing/2014/main" id="{DF6F7464-157D-E486-2A48-818A707411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5223341" y="4244228"/>
            <a:ext cx="587078" cy="2694432"/>
          </a:xfrm>
          <a:prstGeom prst="rect">
            <a:avLst/>
          </a:prstGeom>
        </p:spPr>
      </p:pic>
      <p:sp>
        <p:nvSpPr>
          <p:cNvPr id="5" name="テキスト ボックス 4">
            <a:extLst>
              <a:ext uri="{FF2B5EF4-FFF2-40B4-BE49-F238E27FC236}">
                <a16:creationId xmlns:a16="http://schemas.microsoft.com/office/drawing/2014/main" id="{C792463F-18E8-D343-4B0B-E167C86A2B9F}"/>
              </a:ext>
            </a:extLst>
          </p:cNvPr>
          <p:cNvSpPr txBox="1"/>
          <p:nvPr/>
        </p:nvSpPr>
        <p:spPr>
          <a:xfrm>
            <a:off x="5772912" y="5836383"/>
            <a:ext cx="841248" cy="830997"/>
          </a:xfrm>
          <a:prstGeom prst="rect">
            <a:avLst/>
          </a:prstGeom>
          <a:noFill/>
        </p:spPr>
        <p:txBody>
          <a:bodyPr wrap="square" rtlCol="0">
            <a:spAutoFit/>
          </a:bodyPr>
          <a:lstStyle/>
          <a:p>
            <a:r>
              <a:rPr kumimoji="1" lang="ja-JP" altLang="en-US" sz="4800" dirty="0">
                <a:solidFill>
                  <a:srgbClr val="FF0000"/>
                </a:solidFill>
                <a:latin typeface="ＤＦＧ極太明朝体" panose="02020C00000000000000" pitchFamily="18" charset="-128"/>
                <a:ea typeface="ＤＦＧ極太明朝体" panose="02020C00000000000000" pitchFamily="18" charset="-128"/>
              </a:rPr>
              <a:t>で</a:t>
            </a:r>
          </a:p>
        </p:txBody>
      </p:sp>
      <p:pic>
        <p:nvPicPr>
          <p:cNvPr id="7" name="図 6">
            <a:extLst>
              <a:ext uri="{FF2B5EF4-FFF2-40B4-BE49-F238E27FC236}">
                <a16:creationId xmlns:a16="http://schemas.microsoft.com/office/drawing/2014/main" id="{59CFD639-A3FF-F1D0-7528-76EABB9F64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19600" y="5591444"/>
            <a:ext cx="1432560" cy="1224107"/>
          </a:xfrm>
          <a:prstGeom prst="rect">
            <a:avLst/>
          </a:prstGeom>
        </p:spPr>
      </p:pic>
      <p:pic>
        <p:nvPicPr>
          <p:cNvPr id="6" name="図 5">
            <a:extLst>
              <a:ext uri="{FF2B5EF4-FFF2-40B4-BE49-F238E27FC236}">
                <a16:creationId xmlns:a16="http://schemas.microsoft.com/office/drawing/2014/main" id="{D0E042A2-0654-677A-B9BD-9C8DFE242ED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80210" y="3429000"/>
            <a:ext cx="491095" cy="650048"/>
          </a:xfrm>
          <a:prstGeom prst="rect">
            <a:avLst/>
          </a:prstGeom>
        </p:spPr>
      </p:pic>
    </p:spTree>
    <p:extLst>
      <p:ext uri="{BB962C8B-B14F-4D97-AF65-F5344CB8AC3E}">
        <p14:creationId xmlns:p14="http://schemas.microsoft.com/office/powerpoint/2010/main" val="4057234536"/>
      </p:ext>
    </p:extLst>
  </p:cSld>
  <p:clrMapOvr>
    <a:masterClrMapping/>
  </p:clrMapOvr>
  <mc:AlternateContent xmlns:mc="http://schemas.openxmlformats.org/markup-compatibility/2006" xmlns:p14="http://schemas.microsoft.com/office/powerpoint/2010/main">
    <mc:Choice Requires="p14">
      <p:transition spd="slow" p14:dur="2000" advTm="8000"/>
    </mc:Choice>
    <mc:Fallback xmlns="">
      <p:transition spd="slow" advTm="8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a:extLst>
              <a:ext uri="{FF2B5EF4-FFF2-40B4-BE49-F238E27FC236}">
                <a16:creationId xmlns:a16="http://schemas.microsoft.com/office/drawing/2014/main" id="{8907F49F-B207-4282-9528-5D48759895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206"/>
            <a:ext cx="9144000" cy="6752492"/>
          </a:xfrm>
          <a:prstGeom prst="rect">
            <a:avLst/>
          </a:prstGeom>
        </p:spPr>
      </p:pic>
      <p:pic>
        <p:nvPicPr>
          <p:cNvPr id="2" name="図 1">
            <a:extLst>
              <a:ext uri="{FF2B5EF4-FFF2-40B4-BE49-F238E27FC236}">
                <a16:creationId xmlns:a16="http://schemas.microsoft.com/office/drawing/2014/main" id="{C7E8611D-6088-BFAB-8060-81A88FDD24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918541" y="4286677"/>
            <a:ext cx="587078" cy="2694432"/>
          </a:xfrm>
          <a:prstGeom prst="rect">
            <a:avLst/>
          </a:prstGeom>
        </p:spPr>
      </p:pic>
      <p:sp>
        <p:nvSpPr>
          <p:cNvPr id="3" name="テキスト ボックス 2">
            <a:extLst>
              <a:ext uri="{FF2B5EF4-FFF2-40B4-BE49-F238E27FC236}">
                <a16:creationId xmlns:a16="http://schemas.microsoft.com/office/drawing/2014/main" id="{B121C295-EF15-3078-C3A7-88F68D96DC4F}"/>
              </a:ext>
            </a:extLst>
          </p:cNvPr>
          <p:cNvSpPr txBox="1"/>
          <p:nvPr/>
        </p:nvSpPr>
        <p:spPr>
          <a:xfrm>
            <a:off x="5468112" y="5878832"/>
            <a:ext cx="841248" cy="830997"/>
          </a:xfrm>
          <a:prstGeom prst="rect">
            <a:avLst/>
          </a:prstGeom>
          <a:noFill/>
        </p:spPr>
        <p:txBody>
          <a:bodyPr wrap="square" rtlCol="0">
            <a:spAutoFit/>
          </a:bodyPr>
          <a:lstStyle/>
          <a:p>
            <a:r>
              <a:rPr kumimoji="1" lang="ja-JP" altLang="en-US" sz="4800" dirty="0">
                <a:solidFill>
                  <a:srgbClr val="FF0000"/>
                </a:solidFill>
                <a:latin typeface="ＤＦＧ極太明朝体" panose="02020C00000000000000" pitchFamily="18" charset="-128"/>
                <a:ea typeface="ＤＦＧ極太明朝体" panose="02020C00000000000000" pitchFamily="18" charset="-128"/>
              </a:rPr>
              <a:t>で</a:t>
            </a:r>
          </a:p>
        </p:txBody>
      </p:sp>
      <p:pic>
        <p:nvPicPr>
          <p:cNvPr id="4" name="図 3">
            <a:extLst>
              <a:ext uri="{FF2B5EF4-FFF2-40B4-BE49-F238E27FC236}">
                <a16:creationId xmlns:a16="http://schemas.microsoft.com/office/drawing/2014/main" id="{F9186B50-2978-319D-A1D1-2E81B3C17B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14800" y="5633893"/>
            <a:ext cx="1432560" cy="1224107"/>
          </a:xfrm>
          <a:prstGeom prst="rect">
            <a:avLst/>
          </a:prstGeom>
        </p:spPr>
      </p:pic>
      <p:sp>
        <p:nvSpPr>
          <p:cNvPr id="5" name="テキスト ボックス 4">
            <a:extLst>
              <a:ext uri="{FF2B5EF4-FFF2-40B4-BE49-F238E27FC236}">
                <a16:creationId xmlns:a16="http://schemas.microsoft.com/office/drawing/2014/main" id="{A8A780D3-89BE-69B3-51A2-923C153A255A}"/>
              </a:ext>
            </a:extLst>
          </p:cNvPr>
          <p:cNvSpPr txBox="1"/>
          <p:nvPr/>
        </p:nvSpPr>
        <p:spPr>
          <a:xfrm>
            <a:off x="0" y="3155718"/>
            <a:ext cx="2200656" cy="923330"/>
          </a:xfrm>
          <a:prstGeom prst="rect">
            <a:avLst/>
          </a:prstGeom>
          <a:noFill/>
        </p:spPr>
        <p:txBody>
          <a:bodyPr wrap="square" rtlCol="0">
            <a:spAutoFit/>
          </a:bodyPr>
          <a:lstStyle/>
          <a:p>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r>
              <a:rPr kumimoji="1" lang="ja-JP" altLang="en-US" sz="5400" dirty="0">
                <a:solidFill>
                  <a:srgbClr val="FF0000"/>
                </a:solidFill>
                <a:latin typeface="ＤＦＧ極太明朝体" panose="02020C00000000000000" pitchFamily="18" charset="-128"/>
                <a:ea typeface="ＤＦＧ極太明朝体" panose="02020C00000000000000" pitchFamily="18" charset="-128"/>
              </a:rPr>
              <a:t>誰が</a:t>
            </a:r>
            <a:r>
              <a:rPr kumimoji="1" lang="en-US" altLang="ja-JP" sz="5400" dirty="0">
                <a:solidFill>
                  <a:srgbClr val="FF0000"/>
                </a:solidFill>
                <a:latin typeface="ＤＦＧ極太明朝体" panose="02020C00000000000000" pitchFamily="18" charset="-128"/>
                <a:ea typeface="ＤＦＧ極太明朝体" panose="02020C00000000000000" pitchFamily="18" charset="-128"/>
              </a:rPr>
              <a:t>』</a:t>
            </a:r>
            <a:endParaRPr kumimoji="1" lang="ja-JP" altLang="en-US" sz="5400" dirty="0">
              <a:solidFill>
                <a:srgbClr val="FF0000"/>
              </a:solidFill>
              <a:latin typeface="ＤＦＧ極太明朝体" panose="02020C00000000000000" pitchFamily="18" charset="-128"/>
              <a:ea typeface="ＤＦＧ極太明朝体" panose="02020C00000000000000" pitchFamily="18" charset="-128"/>
            </a:endParaRPr>
          </a:p>
        </p:txBody>
      </p:sp>
      <p:pic>
        <p:nvPicPr>
          <p:cNvPr id="6" name="図 5">
            <a:extLst>
              <a:ext uri="{FF2B5EF4-FFF2-40B4-BE49-F238E27FC236}">
                <a16:creationId xmlns:a16="http://schemas.microsoft.com/office/drawing/2014/main" id="{E272ADCC-104E-D1CC-74C7-AB6331B9023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39985" y="3292359"/>
            <a:ext cx="491095" cy="650048"/>
          </a:xfrm>
          <a:prstGeom prst="rect">
            <a:avLst/>
          </a:prstGeom>
        </p:spPr>
      </p:pic>
    </p:spTree>
    <p:extLst>
      <p:ext uri="{BB962C8B-B14F-4D97-AF65-F5344CB8AC3E}">
        <p14:creationId xmlns:p14="http://schemas.microsoft.com/office/powerpoint/2010/main" val="3415621795"/>
      </p:ext>
    </p:extLst>
  </p:cSld>
  <p:clrMapOvr>
    <a:masterClrMapping/>
  </p:clrMapOvr>
  <mc:AlternateContent xmlns:mc="http://schemas.openxmlformats.org/markup-compatibility/2006" xmlns:p14="http://schemas.microsoft.com/office/powerpoint/2010/main">
    <mc:Choice Requires="p14">
      <p:transition spd="slow" p14:dur="2000" advTm="8000"/>
    </mc:Choice>
    <mc:Fallback xmlns="">
      <p:transition spd="slow" advTm="8000"/>
    </mc:Fallback>
  </mc:AlternateContent>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6045</TotalTime>
  <Words>2499</Words>
  <Application>Microsoft Office PowerPoint</Application>
  <PresentationFormat>画面に合わせる (4:3)</PresentationFormat>
  <Paragraphs>268</Paragraphs>
  <Slides>22</Slides>
  <Notes>22</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22</vt:i4>
      </vt:variant>
    </vt:vector>
  </HeadingPairs>
  <TitlesOfParts>
    <vt:vector size="34" baseType="lpstr">
      <vt:lpstr>ＤＣＧ愛ラインW5</vt:lpstr>
      <vt:lpstr>ＤＣＰ愛ラインW5</vt:lpstr>
      <vt:lpstr>ＤＦＧPOP1体W9</vt:lpstr>
      <vt:lpstr>ＤＦＧ極太明朝体</vt:lpstr>
      <vt:lpstr>ＤＦＧ細丸ゴシック体</vt:lpstr>
      <vt:lpstr>ＭＳ Ｐ明朝</vt:lpstr>
      <vt:lpstr>游ゴシック</vt:lpstr>
      <vt:lpstr>游明朝</vt:lpstr>
      <vt:lpstr>Arial</vt:lpstr>
      <vt:lpstr>Calibri</vt:lpstr>
      <vt:lpstr>Calibri Light</vt:lpstr>
      <vt:lpstr>Office テーマ</vt:lpstr>
      <vt:lpstr>多面的機能支払交付金事務支援システム</vt:lpstr>
      <vt:lpstr>「田園クラブは」</vt:lpstr>
      <vt:lpstr>「田園クラブは」</vt:lpstr>
      <vt:lpstr>「田園クラブは」</vt:lpstr>
      <vt:lpstr>「田園クラブは」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「田園クラブは」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原田 文昭</dc:creator>
  <cp:lastModifiedBy>文昭 原田</cp:lastModifiedBy>
  <cp:revision>91</cp:revision>
  <cp:lastPrinted>2022-11-05T00:57:22Z</cp:lastPrinted>
  <dcterms:created xsi:type="dcterms:W3CDTF">2020-09-09T07:27:17Z</dcterms:created>
  <dcterms:modified xsi:type="dcterms:W3CDTF">2023-12-01T07:36:45Z</dcterms:modified>
</cp:coreProperties>
</file>